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
  </p:notesMasterIdLst>
  <p:sldIdLst>
    <p:sldId id="265" r:id="rId2"/>
    <p:sldId id="258" r:id="rId3"/>
    <p:sldId id="263" r:id="rId4"/>
    <p:sldId id="264" r:id="rId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58" autoAdjust="0"/>
  </p:normalViewPr>
  <p:slideViewPr>
    <p:cSldViewPr snapToGrid="0" snapToObjects="1">
      <p:cViewPr varScale="1">
        <p:scale>
          <a:sx n="130" d="100"/>
          <a:sy n="130" d="100"/>
        </p:scale>
        <p:origin x="1074" y="96"/>
      </p:cViewPr>
      <p:guideLst>
        <p:guide orient="horz" pos="1800"/>
        <p:guide pos="2880"/>
      </p:guideLst>
    </p:cSldViewPr>
  </p:slideViewPr>
  <p:notesTextViewPr>
    <p:cViewPr>
      <p:scale>
        <a:sx n="100" d="100"/>
        <a:sy n="100" d="100"/>
      </p:scale>
      <p:origin x="0" y="-1080"/>
    </p:cViewPr>
  </p:notesTextViewPr>
  <p:sorterViewPr>
    <p:cViewPr>
      <p:scale>
        <a:sx n="66" d="100"/>
        <a:sy n="66" d="100"/>
      </p:scale>
      <p:origin x="0" y="0"/>
    </p:cViewPr>
  </p:sorterViewPr>
  <p:notesViewPr>
    <p:cSldViewPr snapToGrid="0" snapToObjects="1">
      <p:cViewPr varScale="1">
        <p:scale>
          <a:sx n="88" d="100"/>
          <a:sy n="88" d="100"/>
        </p:scale>
        <p:origin x="268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93CE5-F80D-BA4F-A3AC-F60453A82B60}" type="datetimeFigureOut">
              <a:rPr lang="en-US" smtClean="0"/>
              <a:pPr/>
              <a:t>2/20/2018</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600964-B5C1-374D-8CBD-26DECFC3222A}" type="slidenum">
              <a:rPr lang="en-US" smtClean="0"/>
              <a:pPr/>
              <a:t>‹#›</a:t>
            </a:fld>
            <a:endParaRPr lang="en-US"/>
          </a:p>
        </p:txBody>
      </p:sp>
    </p:spTree>
    <p:extLst>
      <p:ext uri="{BB962C8B-B14F-4D97-AF65-F5344CB8AC3E}">
        <p14:creationId xmlns:p14="http://schemas.microsoft.com/office/powerpoint/2010/main" val="3926134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what is a field-line resonance? </a:t>
            </a:r>
          </a:p>
          <a:p>
            <a:endParaRPr lang="en-CA" dirty="0"/>
          </a:p>
          <a:p>
            <a:r>
              <a:rPr lang="en-CA" dirty="0"/>
              <a:t>FLRs are one of the few phenomena which can be seen simultaneously in the magnetosphere and by magnetometers on the ground.  Its characterized by large scale oscillations of the geomagnetic field and has been extensively studies from a standing wave point of view.</a:t>
            </a:r>
          </a:p>
          <a:p>
            <a:endParaRPr lang="en-CA" dirty="0"/>
          </a:p>
          <a:p>
            <a:r>
              <a:rPr lang="en-CA" dirty="0"/>
              <a:t>For a standing wave analogy consider the geomagnetic field lines to be a violin string with both ends tethered in the ionosphere.</a:t>
            </a:r>
          </a:p>
          <a:p>
            <a:endParaRPr lang="en-CA" dirty="0"/>
          </a:p>
          <a:p>
            <a:r>
              <a:rPr lang="en-CA" dirty="0"/>
              <a:t>Magnetometers on the ground see FLRS as periodic perturbations of the local magnetic field, generally on the order of 5-10 mins.</a:t>
            </a:r>
          </a:p>
          <a:p>
            <a:endParaRPr lang="en-CA" dirty="0"/>
          </a:p>
          <a:p>
            <a:r>
              <a:rPr lang="en-CA" dirty="0"/>
              <a:t>The resonance occurs along closed magnetic field lines.  Since magnetic field lines become longer as you move higher in altitude, the frequency tends to decrease the further north you go. </a:t>
            </a:r>
          </a:p>
          <a:p>
            <a:endParaRPr lang="en-CA" dirty="0"/>
          </a:p>
        </p:txBody>
      </p:sp>
      <p:sp>
        <p:nvSpPr>
          <p:cNvPr id="4" name="Slide Number Placeholder 3"/>
          <p:cNvSpPr>
            <a:spLocks noGrp="1"/>
          </p:cNvSpPr>
          <p:nvPr>
            <p:ph type="sldNum" sz="quarter" idx="10"/>
          </p:nvPr>
        </p:nvSpPr>
        <p:spPr/>
        <p:txBody>
          <a:bodyPr/>
          <a:lstStyle/>
          <a:p>
            <a:fld id="{04600964-B5C1-374D-8CBD-26DECFC3222A}" type="slidenum">
              <a:rPr lang="en-US" smtClean="0"/>
              <a:pPr/>
              <a:t>2</a:t>
            </a:fld>
            <a:endParaRPr lang="en-US"/>
          </a:p>
        </p:txBody>
      </p:sp>
    </p:spTree>
    <p:extLst>
      <p:ext uri="{BB962C8B-B14F-4D97-AF65-F5344CB8AC3E}">
        <p14:creationId xmlns:p14="http://schemas.microsoft.com/office/powerpoint/2010/main" val="3750800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Movie to the bottom left, keogram to the top right on an event in Gillam on Feb 2</a:t>
            </a:r>
            <a:r>
              <a:rPr lang="en-CA" baseline="30000" dirty="0" smtClean="0"/>
              <a:t>nd</a:t>
            </a:r>
            <a:r>
              <a:rPr lang="en-CA" dirty="0" smtClean="0"/>
              <a:t>, 2015.  Can discus northward propagation , optical brightness (3-</a:t>
            </a:r>
            <a:r>
              <a:rPr lang="en-CA" dirty="0" err="1" smtClean="0"/>
              <a:t>4kR</a:t>
            </a:r>
            <a:r>
              <a:rPr lang="en-CA" dirty="0" smtClean="0"/>
              <a:t>)</a:t>
            </a:r>
          </a:p>
          <a:p>
            <a:endParaRPr lang="en-CA" dirty="0"/>
          </a:p>
          <a:p>
            <a:r>
              <a:rPr lang="en-CA" dirty="0" smtClean="0"/>
              <a:t>Stats: So how often do we actually see FLR arcs?  Statistically speaking – FLR</a:t>
            </a:r>
            <a:r>
              <a:rPr lang="en-CA" baseline="0" dirty="0" smtClean="0"/>
              <a:t> arcs are incredibly rare.  The only occur in ~5% of </a:t>
            </a:r>
            <a:r>
              <a:rPr lang="en-CA" baseline="0" dirty="0" err="1" smtClean="0"/>
              <a:t>REGO’s</a:t>
            </a:r>
            <a:r>
              <a:rPr lang="en-CA" baseline="0" dirty="0" smtClean="0"/>
              <a:t> viewing data. </a:t>
            </a:r>
          </a:p>
          <a:p>
            <a:endParaRPr lang="en-CA" dirty="0"/>
          </a:p>
          <a:p>
            <a:r>
              <a:rPr lang="en-CA" baseline="0" dirty="0" smtClean="0"/>
              <a:t>To provide some context</a:t>
            </a:r>
            <a:r>
              <a:rPr lang="en-CA" dirty="0" smtClean="0"/>
              <a:t> with respect to </a:t>
            </a:r>
            <a:r>
              <a:rPr lang="en-CA" baseline="0" dirty="0" smtClean="0"/>
              <a:t>different arc morphologies: single and multiple arc systems are the most frequent.  Making up the bulk of auroral observations.  Pulsating aurora occurs in about 30% of 577.7 nm auroral observations, sometimes with other auroral morphologies or on its on.   </a:t>
            </a:r>
          </a:p>
          <a:p>
            <a:endParaRPr lang="en-CA" baseline="0" dirty="0" smtClean="0"/>
          </a:p>
          <a:p>
            <a:r>
              <a:rPr lang="en-CA" dirty="0" smtClean="0"/>
              <a:t>Currently have a data set containing hundreds of this unique arc (of various quality) to study further.  </a:t>
            </a:r>
          </a:p>
          <a:p>
            <a:endParaRPr lang="en-CA" baseline="0" dirty="0"/>
          </a:p>
          <a:p>
            <a:r>
              <a:rPr lang="en-CA" dirty="0" smtClean="0"/>
              <a:t>To illustrate th</a:t>
            </a:r>
            <a:r>
              <a:rPr lang="en-CA" baseline="0" dirty="0" smtClean="0"/>
              <a:t>at these are in fact a different type of arc system to multiple </a:t>
            </a:r>
            <a:r>
              <a:rPr lang="en-CA" dirty="0" smtClean="0"/>
              <a:t>discrete redline arcs </a:t>
            </a:r>
            <a:r>
              <a:rPr lang="en-CA" baseline="0" dirty="0" smtClean="0"/>
              <a:t>take a look at how these arcs compare to the more standard or typical arc systems.  </a:t>
            </a:r>
            <a:r>
              <a:rPr lang="en-CA" dirty="0" smtClean="0"/>
              <a:t>In this plot I’m comparing occurrence rate as a function of </a:t>
            </a:r>
            <a:r>
              <a:rPr lang="en-CA" dirty="0" err="1" smtClean="0"/>
              <a:t>mlt</a:t>
            </a:r>
            <a:r>
              <a:rPr lang="en-CA" dirty="0" smtClean="0"/>
              <a:t> of typical redline auroral arcs, such as single and multiple arcs to that of the FLR arcs.  As you can see, the regular arcs peak in occurrence just before midnight, dropping off dramatically as you approach dawn.  The FLR arcs more likely to be found in the hours leading up to dawn or around dusk.   </a:t>
            </a:r>
          </a:p>
          <a:p>
            <a:endParaRPr lang="en-CA" dirty="0"/>
          </a:p>
        </p:txBody>
      </p:sp>
      <p:sp>
        <p:nvSpPr>
          <p:cNvPr id="4" name="Slide Number Placeholder 3"/>
          <p:cNvSpPr>
            <a:spLocks noGrp="1"/>
          </p:cNvSpPr>
          <p:nvPr>
            <p:ph type="sldNum" sz="quarter" idx="10"/>
          </p:nvPr>
        </p:nvSpPr>
        <p:spPr/>
        <p:txBody>
          <a:bodyPr/>
          <a:lstStyle/>
          <a:p>
            <a:fld id="{0560DAAB-D1AF-4883-83E5-C58FDC85D40F}" type="slidenum">
              <a:rPr lang="en-CA" smtClean="0"/>
              <a:t>3</a:t>
            </a:fld>
            <a:endParaRPr lang="en-CA"/>
          </a:p>
        </p:txBody>
      </p:sp>
    </p:spTree>
    <p:extLst>
      <p:ext uri="{BB962C8B-B14F-4D97-AF65-F5344CB8AC3E}">
        <p14:creationId xmlns:p14="http://schemas.microsoft.com/office/powerpoint/2010/main" val="380046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225" y="630238"/>
            <a:ext cx="4937125"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Figure 5 compares FACs observed during the transit of Swarm-B across two separate 630 nm auroral arcs observed in the FSMI REGO ASI.  The event in Figure 5 (panels a-c) occurred on December 31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2015 (Event A) at a geographic latitude that assumes a peak emission altitude of 220 km.   Figure 5 (d-e) is in the same format as Figure 5 (a-c) and shows an event on 12</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November 2016 (Event B).  In this case the emission altitude is taken to be 230 km. The FACs, obtained from Swarm-B, are projected downward along the magnetic ﬁeld line to the same altitude. Figure </a:t>
            </a:r>
            <a:r>
              <a:rPr lang="en-US" sz="1200" kern="1200" dirty="0" err="1" smtClean="0">
                <a:solidFill>
                  <a:schemeClr val="tx1"/>
                </a:solidFill>
                <a:effectLst/>
                <a:latin typeface="+mn-lt"/>
                <a:ea typeface="+mn-ea"/>
                <a:cs typeface="+mn-cs"/>
              </a:rPr>
              <a:t>5a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5d</a:t>
            </a:r>
            <a:r>
              <a:rPr lang="en-US" sz="1200" kern="1200" dirty="0" smtClean="0">
                <a:solidFill>
                  <a:schemeClr val="tx1"/>
                </a:solidFill>
                <a:effectLst/>
                <a:latin typeface="+mn-lt"/>
                <a:ea typeface="+mn-ea"/>
                <a:cs typeface="+mn-cs"/>
              </a:rPr>
              <a:t> are satellite-aligned keograms formed by taking a column of pixels along the satellite trajectory and stacking them as a function of time [Gillies et al., 2015]. This enables an estimation of auroral intensity at the position of the spacecraft mapped to the assumed emission altitude. Swarm-B’s northward-traveling trajectory mapped to 220 km (in the case of Event A) or 230 km (event B) as a function of time and latitude is over-plotted with dashed lines.  </a:t>
            </a:r>
            <a:r>
              <a:rPr lang="en-CA" sz="1200" kern="1200" dirty="0" smtClean="0">
                <a:solidFill>
                  <a:schemeClr val="tx1"/>
                </a:solidFill>
                <a:effectLst/>
                <a:latin typeface="+mn-lt"/>
                <a:ea typeface="+mn-ea"/>
                <a:cs typeface="+mn-cs"/>
              </a:rPr>
              <a:t>Figure 5(</a:t>
            </a:r>
            <a:r>
              <a:rPr lang="en-US" sz="1200" kern="1200" dirty="0" smtClean="0">
                <a:solidFill>
                  <a:schemeClr val="tx1"/>
                </a:solidFill>
                <a:effectLst/>
                <a:latin typeface="+mn-lt"/>
                <a:ea typeface="+mn-ea"/>
                <a:cs typeface="+mn-cs"/>
              </a:rPr>
              <a:t>FAC </a:t>
            </a:r>
            <a:r>
              <a:rPr lang="en-CA" sz="1200" kern="1200" dirty="0" smtClean="0">
                <a:solidFill>
                  <a:schemeClr val="tx1"/>
                </a:solidFill>
                <a:effectLst/>
                <a:latin typeface="+mn-lt"/>
                <a:ea typeface="+mn-ea"/>
                <a:cs typeface="+mn-cs"/>
              </a:rPr>
              <a:t>b) shows a trace of the 630 nm intensity along the satellite path. Figure 5(c) displays the FAC traced to the estimated emission altitude.  Figure 5 (d-e) is identical for Event B.  </a:t>
            </a:r>
            <a:r>
              <a:rPr lang="en-US" sz="1200" kern="1200" dirty="0" smtClean="0">
                <a:solidFill>
                  <a:schemeClr val="tx1"/>
                </a:solidFill>
                <a:effectLst/>
                <a:latin typeface="+mn-lt"/>
                <a:ea typeface="+mn-ea"/>
                <a:cs typeface="+mn-cs"/>
              </a:rPr>
              <a:t>The time period during which the satellites were within the 630 nm arcs are clearly demarked by the purple boxes in both events.  In events A and B a clear and strong upward current within the vicinity of the FLR arcs can be seen, reaching magnitudes of approximately 3 to 6 µA/</a:t>
            </a:r>
            <a:r>
              <a:rPr lang="en-US" sz="1200" kern="1200" dirty="0" err="1" smtClean="0">
                <a:solidFill>
                  <a:schemeClr val="tx1"/>
                </a:solidFill>
                <a:effectLst/>
                <a:latin typeface="+mn-lt"/>
                <a:ea typeface="+mn-ea"/>
                <a:cs typeface="+mn-cs"/>
              </a:rPr>
              <a:t>m</a:t>
            </a:r>
            <a:r>
              <a:rPr lang="en-US" sz="1200" kern="1200" baseline="30000" dirty="0" err="1"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This is in agreement with in situ observations and modelled FAC magnitudes established by </a:t>
            </a:r>
            <a:r>
              <a:rPr lang="en-US" sz="1200" kern="1200" dirty="0" err="1" smtClean="0">
                <a:solidFill>
                  <a:schemeClr val="tx1"/>
                </a:solidFill>
                <a:effectLst/>
                <a:latin typeface="+mn-lt"/>
                <a:ea typeface="+mn-ea"/>
                <a:cs typeface="+mn-cs"/>
              </a:rPr>
              <a:t>Lotko</a:t>
            </a:r>
            <a:r>
              <a:rPr lang="en-US" sz="1200" kern="1200" dirty="0" smtClean="0">
                <a:solidFill>
                  <a:schemeClr val="tx1"/>
                </a:solidFill>
                <a:effectLst/>
                <a:latin typeface="+mn-lt"/>
                <a:ea typeface="+mn-ea"/>
                <a:cs typeface="+mn-cs"/>
              </a:rPr>
              <a:t> et al. (1998).</a:t>
            </a:r>
            <a:endParaRPr lang="en-CA" sz="1200" kern="1200" dirty="0" smtClean="0">
              <a:solidFill>
                <a:schemeClr val="tx1"/>
              </a:solidFill>
              <a:effectLst/>
              <a:latin typeface="+mn-lt"/>
              <a:ea typeface="+mn-ea"/>
              <a:cs typeface="+mn-cs"/>
            </a:endParaRPr>
          </a:p>
          <a:p>
            <a:endParaRPr lang="en-CA" baseline="0" dirty="0" smtClean="0"/>
          </a:p>
          <a:p>
            <a:r>
              <a:rPr lang="en-CA" dirty="0" smtClean="0"/>
              <a:t>Within the arcs, the magnitude of the field line currents is quite high, in this case they are near -5 um/</a:t>
            </a:r>
            <a:r>
              <a:rPr lang="en-CA" dirty="0" err="1" smtClean="0"/>
              <a:t>m2</a:t>
            </a:r>
            <a:r>
              <a:rPr lang="en-CA" dirty="0" smtClean="0"/>
              <a:t>.  By comparison, typical arcs show much smaller magnitudes, usually ranging about 1-3</a:t>
            </a:r>
            <a:r>
              <a:rPr lang="en-CA" dirty="0" smtClean="0"/>
              <a:t>.</a:t>
            </a:r>
          </a:p>
          <a:p>
            <a:endParaRPr lang="en-CA" dirty="0" smtClean="0"/>
          </a:p>
          <a:p>
            <a:r>
              <a:rPr lang="en-CA" dirty="0" err="1" smtClean="0"/>
              <a:t>ePOP</a:t>
            </a:r>
            <a:r>
              <a:rPr lang="en-CA" dirty="0" smtClean="0"/>
              <a:t> brings in another opportunity in tandem with the current Swarm satellites:</a:t>
            </a:r>
          </a:p>
          <a:p>
            <a:r>
              <a:rPr lang="en-CA" dirty="0"/>
              <a:t>	</a:t>
            </a:r>
            <a:r>
              <a:rPr lang="en-CA" dirty="0" smtClean="0"/>
              <a:t>-ability for conjunction studies with optical data in the southern hemisphere to compliment northern hemisphere </a:t>
            </a:r>
          </a:p>
          <a:p>
            <a:r>
              <a:rPr lang="en-CA" dirty="0"/>
              <a:t>	</a:t>
            </a:r>
            <a:r>
              <a:rPr lang="en-CA" dirty="0" smtClean="0"/>
              <a:t>-two point measurements of optical signatures from ground based and space based images </a:t>
            </a:r>
          </a:p>
          <a:p>
            <a:r>
              <a:rPr lang="en-CA" dirty="0"/>
              <a:t>	</a:t>
            </a:r>
            <a:r>
              <a:rPr lang="en-CA" dirty="0" smtClean="0"/>
              <a:t>-</a:t>
            </a:r>
            <a:r>
              <a:rPr lang="en-CA" dirty="0" err="1" smtClean="0"/>
              <a:t>SEI</a:t>
            </a:r>
            <a:r>
              <a:rPr lang="en-CA" dirty="0" smtClean="0"/>
              <a:t> instrument could provide useful information about ion flow and particle energy in the vicinity of FLR arcs.</a:t>
            </a:r>
          </a:p>
          <a:p>
            <a:r>
              <a:rPr lang="en-CA" dirty="0"/>
              <a:t>	</a:t>
            </a:r>
            <a:endParaRPr lang="en-CA" dirty="0" smtClean="0"/>
          </a:p>
        </p:txBody>
      </p:sp>
      <p:sp>
        <p:nvSpPr>
          <p:cNvPr id="4" name="Slide Number Placeholder 3"/>
          <p:cNvSpPr>
            <a:spLocks noGrp="1"/>
          </p:cNvSpPr>
          <p:nvPr>
            <p:ph type="sldNum" sz="quarter" idx="10"/>
          </p:nvPr>
        </p:nvSpPr>
        <p:spPr/>
        <p:txBody>
          <a:bodyPr/>
          <a:lstStyle/>
          <a:p>
            <a:fld id="{0560DAAB-D1AF-4883-83E5-C58FDC85D40F}" type="slidenum">
              <a:rPr lang="en-CA" smtClean="0"/>
              <a:t>4</a:t>
            </a:fld>
            <a:endParaRPr lang="en-CA"/>
          </a:p>
        </p:txBody>
      </p:sp>
    </p:spTree>
    <p:extLst>
      <p:ext uri="{BB962C8B-B14F-4D97-AF65-F5344CB8AC3E}">
        <p14:creationId xmlns:p14="http://schemas.microsoft.com/office/powerpoint/2010/main" val="2878406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63801" y="2421024"/>
            <a:ext cx="6346441" cy="1038296"/>
          </a:xfrm>
        </p:spPr>
        <p:txBody>
          <a:bodyPr>
            <a:normAutofit/>
          </a:bodyPr>
          <a:lstStyle>
            <a:lvl1pPr algn="l">
              <a:defRPr sz="3200"/>
            </a:lvl1pPr>
          </a:lstStyle>
          <a:p>
            <a:r>
              <a:rPr lang="en-CA" dirty="0" smtClean="0"/>
              <a:t>Click to edit Master title style</a:t>
            </a:r>
            <a:endParaRPr lang="en-US" dirty="0"/>
          </a:p>
        </p:txBody>
      </p:sp>
      <p:sp>
        <p:nvSpPr>
          <p:cNvPr id="3" name="Subtitle 2"/>
          <p:cNvSpPr>
            <a:spLocks noGrp="1"/>
          </p:cNvSpPr>
          <p:nvPr>
            <p:ph type="subTitle" idx="1"/>
          </p:nvPr>
        </p:nvSpPr>
        <p:spPr>
          <a:xfrm>
            <a:off x="2463801" y="3459320"/>
            <a:ext cx="6346441" cy="517092"/>
          </a:xfrm>
        </p:spPr>
        <p:txBody>
          <a:bodyPr>
            <a:normAutofit/>
          </a:bodyPr>
          <a:lstStyle>
            <a:lvl1pPr marL="0" indent="0" algn="l">
              <a:buNone/>
              <a:defRPr sz="280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p:txBody>
          <a:bodyPr/>
          <a:lstStyle/>
          <a:p>
            <a:fld id="{A423C895-5309-416C-8580-CB534505B876}" type="datetime1">
              <a:rPr lang="en-US" smtClean="0"/>
              <a:t>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1644822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507200" y="966738"/>
            <a:ext cx="8229600" cy="4138399"/>
          </a:xfr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10"/>
          </p:nvPr>
        </p:nvSpPr>
        <p:spPr/>
        <p:txBody>
          <a:bodyPr/>
          <a:lstStyle/>
          <a:p>
            <a:fld id="{318B28D9-D5AC-4221-9B95-93BD7858F644}" type="datetime1">
              <a:rPr lang="en-US" smtClean="0"/>
              <a:t>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410713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958472"/>
            <a:ext cx="4038600" cy="3771636"/>
          </a:xfrm>
        </p:spPr>
        <p:txBody>
          <a:bodyPr/>
          <a:lstStyle>
            <a:lvl1pPr>
              <a:defRPr sz="2800"/>
            </a:lvl1pPr>
            <a:lvl2pPr>
              <a:defRPr lang="en-CA" sz="2400" kern="1200" dirty="0" smtClean="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marL="742950" lvl="1" indent="-285750" algn="l" defTabSz="457200" rtl="0" eaLnBrk="1" latinLnBrk="0" hangingPunct="1">
              <a:spcBef>
                <a:spcPct val="20000"/>
              </a:spcBef>
              <a:buClr>
                <a:schemeClr val="bg1">
                  <a:lumMod val="50000"/>
                </a:schemeClr>
              </a:buClr>
              <a:buSzPct val="90000"/>
              <a:buFont typeface="Calibri" pitchFamily="34" charset="0"/>
              <a:buChar char="—"/>
            </a:pPr>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Content Placeholder 3"/>
          <p:cNvSpPr>
            <a:spLocks noGrp="1"/>
          </p:cNvSpPr>
          <p:nvPr>
            <p:ph sz="half" idx="2"/>
          </p:nvPr>
        </p:nvSpPr>
        <p:spPr>
          <a:xfrm>
            <a:off x="4648200" y="958472"/>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Date Placeholder 4"/>
          <p:cNvSpPr>
            <a:spLocks noGrp="1"/>
          </p:cNvSpPr>
          <p:nvPr>
            <p:ph type="dt" sz="half" idx="10"/>
          </p:nvPr>
        </p:nvSpPr>
        <p:spPr/>
        <p:txBody>
          <a:bodyPr/>
          <a:lstStyle/>
          <a:p>
            <a:fld id="{1BCE5064-057D-44A7-8A04-F39E25B39297}" type="datetime1">
              <a:rPr lang="en-US" smtClean="0"/>
              <a:t>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1656685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891732"/>
            <a:ext cx="5486400" cy="30479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F712D03-6F07-49BB-B753-674C4A183EC7}" type="datetime1">
              <a:rPr lang="en-US" smtClean="0"/>
              <a:t>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91707-747E-C946-9ECD-54E2551B1C59}" type="slidenum">
              <a:rPr lang="en-US" smtClean="0"/>
              <a:pPr/>
              <a:t>‹#›</a:t>
            </a:fld>
            <a:endParaRPr lang="en-US"/>
          </a:p>
        </p:txBody>
      </p:sp>
    </p:spTree>
    <p:extLst>
      <p:ext uri="{BB962C8B-B14F-4D97-AF65-F5344CB8AC3E}">
        <p14:creationId xmlns:p14="http://schemas.microsoft.com/office/powerpoint/2010/main" val="3156601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0933" y="2"/>
            <a:ext cx="7509934" cy="661459"/>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507200" y="1050078"/>
            <a:ext cx="8229600" cy="4055059"/>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880535" y="5296959"/>
            <a:ext cx="1045633"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35364B0-10F1-4BD0-9AC5-A0A654B4885F}" type="datetime1">
              <a:rPr lang="en-US" smtClean="0"/>
              <a:t>2/20/2018</a:t>
            </a:fld>
            <a:endParaRPr lang="en-US"/>
          </a:p>
        </p:txBody>
      </p:sp>
      <p:sp>
        <p:nvSpPr>
          <p:cNvPr id="5" name="Footer Placeholder 4"/>
          <p:cNvSpPr>
            <a:spLocks noGrp="1"/>
          </p:cNvSpPr>
          <p:nvPr>
            <p:ph type="ftr" sz="quarter" idx="3"/>
          </p:nvPr>
        </p:nvSpPr>
        <p:spPr>
          <a:xfrm>
            <a:off x="2032001" y="5296959"/>
            <a:ext cx="5731932"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74000" y="5296959"/>
            <a:ext cx="8628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A691707-747E-C946-9ECD-54E2551B1C59}" type="slidenum">
              <a:rPr lang="en-US" smtClean="0"/>
              <a:pPr/>
              <a:t>‹#›</a:t>
            </a:fld>
            <a:endParaRPr lang="en-US" dirty="0"/>
          </a:p>
        </p:txBody>
      </p:sp>
    </p:spTree>
    <p:extLst>
      <p:ext uri="{BB962C8B-B14F-4D97-AF65-F5344CB8AC3E}">
        <p14:creationId xmlns:p14="http://schemas.microsoft.com/office/powerpoint/2010/main" val="505389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Lst>
  <p:hf sldNum="0" hdr="0" dt="0"/>
  <p:txStyles>
    <p:titleStyle>
      <a:lvl1pPr algn="r" defTabSz="4572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Wingdings"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bg1">
            <a:lumMod val="50000"/>
          </a:schemeClr>
        </a:buClr>
        <a:buSzPct val="90000"/>
        <a:buFont typeface="Calibri"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50000"/>
          </a:schemeClr>
        </a:buClr>
        <a:buFont typeface="Wingdings" charset="2"/>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50000"/>
          </a:schemeClr>
        </a:buClr>
        <a:buFont typeface="Calibri"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dirty="0" smtClean="0"/>
              <a:t>Optical Signatures of Field Line Resonances</a:t>
            </a:r>
            <a:endParaRPr lang="en-CA" dirty="0"/>
          </a:p>
        </p:txBody>
      </p:sp>
      <p:sp>
        <p:nvSpPr>
          <p:cNvPr id="3" name="Subtitle 2"/>
          <p:cNvSpPr>
            <a:spLocks noGrp="1"/>
          </p:cNvSpPr>
          <p:nvPr>
            <p:ph type="subTitle" idx="1"/>
          </p:nvPr>
        </p:nvSpPr>
        <p:spPr>
          <a:xfrm>
            <a:off x="2463801" y="3544414"/>
            <a:ext cx="5751051" cy="517092"/>
          </a:xfrm>
        </p:spPr>
        <p:txBody>
          <a:bodyPr>
            <a:normAutofit fontScale="55000" lnSpcReduction="20000"/>
          </a:bodyPr>
          <a:lstStyle/>
          <a:p>
            <a:r>
              <a:rPr lang="en-US" b="1" dirty="0" smtClean="0"/>
              <a:t>D. Megan Gillies</a:t>
            </a:r>
            <a:r>
              <a:rPr lang="en-US" b="1" baseline="30000" dirty="0" smtClean="0"/>
              <a:t>1</a:t>
            </a:r>
            <a:r>
              <a:rPr lang="en-US" b="1" dirty="0" smtClean="0"/>
              <a:t>, David Knudsen</a:t>
            </a:r>
            <a:r>
              <a:rPr lang="en-US" b="1" baseline="30000" dirty="0" smtClean="0"/>
              <a:t>1</a:t>
            </a:r>
            <a:r>
              <a:rPr lang="en-US" b="1" dirty="0" smtClean="0"/>
              <a:t>, Robert </a:t>
            </a:r>
            <a:r>
              <a:rPr lang="en-US" b="1" dirty="0" err="1" smtClean="0"/>
              <a:t>Rankin</a:t>
            </a:r>
            <a:r>
              <a:rPr lang="en-US" b="1" baseline="30000" dirty="0" err="1" smtClean="0"/>
              <a:t>2</a:t>
            </a:r>
            <a:r>
              <a:rPr lang="en-US" b="1" dirty="0" smtClean="0"/>
              <a:t>, Steve </a:t>
            </a:r>
            <a:r>
              <a:rPr lang="en-US" b="1" dirty="0" err="1" smtClean="0"/>
              <a:t>Milan</a:t>
            </a:r>
            <a:r>
              <a:rPr lang="en-US" b="1" baseline="30000" dirty="0" err="1" smtClean="0"/>
              <a:t>3</a:t>
            </a:r>
            <a:r>
              <a:rPr lang="en-US" b="1" dirty="0" smtClean="0"/>
              <a:t>, and Eric Donovan</a:t>
            </a:r>
            <a:r>
              <a:rPr lang="en-US" b="1" baseline="30000" dirty="0" smtClean="0"/>
              <a:t>1</a:t>
            </a:r>
            <a:endParaRPr lang="en-CA" b="1" dirty="0"/>
          </a:p>
        </p:txBody>
      </p:sp>
      <p:sp>
        <p:nvSpPr>
          <p:cNvPr id="4" name="Rectangle 3"/>
          <p:cNvSpPr/>
          <p:nvPr/>
        </p:nvSpPr>
        <p:spPr>
          <a:xfrm>
            <a:off x="2463801" y="4174450"/>
            <a:ext cx="4572000" cy="646331"/>
          </a:xfrm>
          <a:prstGeom prst="rect">
            <a:avLst/>
          </a:prstGeom>
        </p:spPr>
        <p:txBody>
          <a:bodyPr>
            <a:spAutoFit/>
          </a:bodyPr>
          <a:lstStyle/>
          <a:p>
            <a:r>
              <a:rPr lang="en-CA" dirty="0">
                <a:solidFill>
                  <a:schemeClr val="bg1">
                    <a:lumMod val="65000"/>
                  </a:schemeClr>
                </a:solidFill>
              </a:rPr>
              <a:t>February </a:t>
            </a:r>
            <a:r>
              <a:rPr lang="en-CA" dirty="0" smtClean="0">
                <a:solidFill>
                  <a:schemeClr val="bg1">
                    <a:lumMod val="65000"/>
                  </a:schemeClr>
                </a:solidFill>
              </a:rPr>
              <a:t>22</a:t>
            </a:r>
            <a:r>
              <a:rPr lang="en-CA" baseline="30000" dirty="0" smtClean="0">
                <a:solidFill>
                  <a:schemeClr val="bg1">
                    <a:lumMod val="65000"/>
                  </a:schemeClr>
                </a:solidFill>
              </a:rPr>
              <a:t>nd</a:t>
            </a:r>
            <a:r>
              <a:rPr lang="en-CA" dirty="0" smtClean="0">
                <a:solidFill>
                  <a:schemeClr val="bg1">
                    <a:lumMod val="65000"/>
                  </a:schemeClr>
                </a:solidFill>
              </a:rPr>
              <a:t>, </a:t>
            </a:r>
            <a:r>
              <a:rPr lang="en-CA" dirty="0">
                <a:solidFill>
                  <a:schemeClr val="bg1">
                    <a:lumMod val="65000"/>
                  </a:schemeClr>
                </a:solidFill>
              </a:rPr>
              <a:t>2018</a:t>
            </a:r>
          </a:p>
          <a:p>
            <a:r>
              <a:rPr lang="en-CA" dirty="0" err="1">
                <a:solidFill>
                  <a:schemeClr val="bg1">
                    <a:lumMod val="65000"/>
                  </a:schemeClr>
                </a:solidFill>
              </a:rPr>
              <a:t>ePOP</a:t>
            </a:r>
            <a:r>
              <a:rPr lang="en-CA" dirty="0">
                <a:solidFill>
                  <a:schemeClr val="bg1">
                    <a:lumMod val="65000"/>
                  </a:schemeClr>
                </a:solidFill>
              </a:rPr>
              <a:t> Science Team Meeting, Saskatoon, SK</a:t>
            </a:r>
            <a:endParaRPr lang="en-US" dirty="0">
              <a:solidFill>
                <a:schemeClr val="bg1">
                  <a:lumMod val="65000"/>
                </a:schemeClr>
              </a:solidFill>
            </a:endParaRPr>
          </a:p>
        </p:txBody>
      </p:sp>
      <p:sp>
        <p:nvSpPr>
          <p:cNvPr id="5" name="Rectangle 4"/>
          <p:cNvSpPr/>
          <p:nvPr/>
        </p:nvSpPr>
        <p:spPr>
          <a:xfrm>
            <a:off x="376084" y="5407600"/>
            <a:ext cx="8354961" cy="384721"/>
          </a:xfrm>
          <a:prstGeom prst="rect">
            <a:avLst/>
          </a:prstGeom>
        </p:spPr>
        <p:txBody>
          <a:bodyPr wrap="square">
            <a:spAutoFit/>
          </a:bodyPr>
          <a:lstStyle/>
          <a:p>
            <a:pPr>
              <a:spcBef>
                <a:spcPts val="600"/>
              </a:spcBef>
              <a:spcAft>
                <a:spcPts val="0"/>
              </a:spcAft>
            </a:pPr>
            <a:r>
              <a:rPr lang="en-US" sz="700" baseline="30000" dirty="0" err="1">
                <a:latin typeface="Times New Roman" panose="02020603050405020304" pitchFamily="18" charset="0"/>
                <a:ea typeface="Times New Roman" panose="02020603050405020304" pitchFamily="18" charset="0"/>
              </a:rPr>
              <a:t>1</a:t>
            </a:r>
            <a:r>
              <a:rPr lang="en-US" sz="700" dirty="0" err="1">
                <a:latin typeface="Times New Roman" panose="02020603050405020304" pitchFamily="18" charset="0"/>
                <a:ea typeface="Times New Roman" panose="02020603050405020304" pitchFamily="18" charset="0"/>
              </a:rPr>
              <a:t>Department</a:t>
            </a:r>
            <a:r>
              <a:rPr lang="en-US" sz="700" dirty="0">
                <a:latin typeface="Times New Roman" panose="02020603050405020304" pitchFamily="18" charset="0"/>
                <a:ea typeface="Times New Roman" panose="02020603050405020304" pitchFamily="18" charset="0"/>
              </a:rPr>
              <a:t> of Physics and Astronomy, University of Calgary, Calgary, Alberta, </a:t>
            </a:r>
            <a:r>
              <a:rPr lang="en-US" sz="700" dirty="0" smtClean="0">
                <a:latin typeface="Times New Roman" panose="02020603050405020304" pitchFamily="18" charset="0"/>
                <a:ea typeface="Times New Roman" panose="02020603050405020304" pitchFamily="18" charset="0"/>
              </a:rPr>
              <a:t>Canada, </a:t>
            </a:r>
            <a:r>
              <a:rPr lang="en-US" sz="700" baseline="30000" dirty="0" err="1" smtClean="0">
                <a:latin typeface="Times New Roman" panose="02020603050405020304" pitchFamily="18" charset="0"/>
                <a:ea typeface="Times New Roman" panose="02020603050405020304" pitchFamily="18" charset="0"/>
              </a:rPr>
              <a:t>2</a:t>
            </a:r>
            <a:r>
              <a:rPr lang="en-US" sz="700" dirty="0" err="1" smtClean="0">
                <a:latin typeface="Times New Roman" panose="02020603050405020304" pitchFamily="18" charset="0"/>
                <a:ea typeface="Times New Roman" panose="02020603050405020304" pitchFamily="18" charset="0"/>
              </a:rPr>
              <a:t>Department</a:t>
            </a:r>
            <a:r>
              <a:rPr lang="en-US" sz="700" dirty="0" smtClean="0">
                <a:latin typeface="Times New Roman" panose="02020603050405020304" pitchFamily="18" charset="0"/>
                <a:ea typeface="Times New Roman" panose="02020603050405020304" pitchFamily="18" charset="0"/>
              </a:rPr>
              <a:t> </a:t>
            </a:r>
            <a:r>
              <a:rPr lang="en-US" sz="700" dirty="0">
                <a:latin typeface="Times New Roman" panose="02020603050405020304" pitchFamily="18" charset="0"/>
                <a:ea typeface="Times New Roman" panose="02020603050405020304" pitchFamily="18" charset="0"/>
              </a:rPr>
              <a:t>of Physics, University of Alberta, Edmonton, Alberta, </a:t>
            </a:r>
            <a:r>
              <a:rPr lang="en-US" sz="700" dirty="0" smtClean="0">
                <a:latin typeface="Times New Roman" panose="02020603050405020304" pitchFamily="18" charset="0"/>
                <a:ea typeface="Times New Roman" panose="02020603050405020304" pitchFamily="18" charset="0"/>
              </a:rPr>
              <a:t>Canada, </a:t>
            </a:r>
            <a:r>
              <a:rPr lang="en-US" sz="700" baseline="30000" dirty="0" err="1" smtClean="0">
                <a:latin typeface="Times New Roman" panose="02020603050405020304" pitchFamily="18" charset="0"/>
                <a:ea typeface="Times New Roman" panose="02020603050405020304" pitchFamily="18" charset="0"/>
              </a:rPr>
              <a:t>3</a:t>
            </a:r>
            <a:r>
              <a:rPr lang="en-US" sz="700" dirty="0" err="1" smtClean="0">
                <a:latin typeface="Times New Roman" panose="02020603050405020304" pitchFamily="18" charset="0"/>
                <a:ea typeface="Times New Roman" panose="02020603050405020304" pitchFamily="18" charset="0"/>
              </a:rPr>
              <a:t>Department</a:t>
            </a:r>
            <a:r>
              <a:rPr lang="en-US" sz="700" dirty="0" smtClean="0">
                <a:latin typeface="Times New Roman" panose="02020603050405020304" pitchFamily="18" charset="0"/>
                <a:ea typeface="Times New Roman" panose="02020603050405020304" pitchFamily="18" charset="0"/>
              </a:rPr>
              <a:t> </a:t>
            </a:r>
            <a:r>
              <a:rPr lang="en-US" sz="700" dirty="0">
                <a:latin typeface="Times New Roman" panose="02020603050405020304" pitchFamily="18" charset="0"/>
                <a:ea typeface="Times New Roman" panose="02020603050405020304" pitchFamily="18" charset="0"/>
              </a:rPr>
              <a:t>of Physics, Leicester University, Leicester, UK</a:t>
            </a:r>
            <a:endParaRPr lang="en-CA" sz="700" dirty="0">
              <a:latin typeface="Times New Roman" panose="02020603050405020304" pitchFamily="18" charset="0"/>
              <a:ea typeface="Times New Roman" panose="02020603050405020304" pitchFamily="18" charset="0"/>
            </a:endParaRPr>
          </a:p>
          <a:p>
            <a:pPr>
              <a:spcBef>
                <a:spcPts val="600"/>
              </a:spcBef>
              <a:spcAft>
                <a:spcPts val="0"/>
              </a:spcAft>
            </a:pPr>
            <a:r>
              <a:rPr lang="en-US" sz="700" dirty="0">
                <a:latin typeface="Times New Roman" panose="02020603050405020304" pitchFamily="18" charset="0"/>
                <a:ea typeface="Times New Roman" panose="02020603050405020304" pitchFamily="18" charset="0"/>
              </a:rPr>
              <a:t> </a:t>
            </a:r>
            <a:endParaRPr lang="en-CA" sz="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396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7134" y="75264"/>
            <a:ext cx="7069667" cy="661459"/>
          </a:xfrm>
          <a:ln>
            <a:noFill/>
          </a:ln>
        </p:spPr>
        <p:txBody>
          <a:bodyPr>
            <a:normAutofit/>
          </a:bodyPr>
          <a:lstStyle/>
          <a:p>
            <a:r>
              <a:rPr lang="en-CA" dirty="0"/>
              <a:t>What is a “Field-line resonance</a:t>
            </a:r>
            <a:r>
              <a:rPr lang="en-CA" dirty="0" smtClean="0"/>
              <a:t>?”</a:t>
            </a:r>
            <a:endParaRPr lang="en-US" dirty="0"/>
          </a:p>
        </p:txBody>
      </p:sp>
      <p:sp>
        <p:nvSpPr>
          <p:cNvPr id="4" name="Footer Placeholder 3"/>
          <p:cNvSpPr>
            <a:spLocks noGrp="1"/>
          </p:cNvSpPr>
          <p:nvPr>
            <p:ph type="ftr" sz="quarter" idx="11"/>
          </p:nvPr>
        </p:nvSpPr>
        <p:spPr>
          <a:xfrm>
            <a:off x="8559116" y="5296959"/>
            <a:ext cx="255369" cy="304271"/>
          </a:xfrm>
        </p:spPr>
        <p:txBody>
          <a:bodyPr/>
          <a:lstStyle/>
          <a:p>
            <a:fld id="{89984D4A-8ECB-423B-B56B-919FEB47DF8A}" type="slidenum">
              <a:rPr lang="en-US" sz="1000" smtClean="0"/>
              <a:t>2</a:t>
            </a:fld>
            <a:endParaRPr lang="en-US" sz="1000" dirty="0"/>
          </a:p>
        </p:txBody>
      </p:sp>
      <p:sp>
        <p:nvSpPr>
          <p:cNvPr id="6" name="Content Placeholder 2"/>
          <p:cNvSpPr txBox="1">
            <a:spLocks/>
          </p:cNvSpPr>
          <p:nvPr/>
        </p:nvSpPr>
        <p:spPr>
          <a:xfrm>
            <a:off x="431179" y="906967"/>
            <a:ext cx="4200293" cy="454343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FF0000"/>
              </a:buClr>
              <a:buFont typeface="Wingdings"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bg1">
                  <a:lumMod val="50000"/>
                </a:schemeClr>
              </a:buClr>
              <a:buSzPct val="90000"/>
              <a:buFont typeface="Calibri"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bg1">
                  <a:lumMod val="50000"/>
                </a:schemeClr>
              </a:buClr>
              <a:buFont typeface="Wingdings" charset="2"/>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bg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bg1">
                  <a:lumMod val="50000"/>
                </a:schemeClr>
              </a:buClr>
              <a:buFont typeface="Calibri"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endParaRPr lang="en-CA" sz="1800" dirty="0" smtClean="0">
              <a:solidFill>
                <a:srgbClr val="D0103A"/>
              </a:solidFill>
            </a:endParaRPr>
          </a:p>
          <a:p>
            <a:pPr marL="171450" indent="-171450">
              <a:buFont typeface="Arial" panose="020B0604020202020204" pitchFamily="34" charset="0"/>
              <a:buChar char="•"/>
            </a:pPr>
            <a:r>
              <a:rPr lang="en-CA" dirty="0" smtClean="0"/>
              <a:t>MHD theory gives two types: Compressional and Shear Alfvén waves.</a:t>
            </a:r>
          </a:p>
          <a:p>
            <a:pPr marL="171450" indent="-171450">
              <a:buFont typeface="Arial" panose="020B0604020202020204" pitchFamily="34" charset="0"/>
              <a:buChar char="•"/>
            </a:pPr>
            <a:r>
              <a:rPr lang="en-CA" dirty="0" smtClean="0"/>
              <a:t>According to theory standing shear </a:t>
            </a:r>
            <a:r>
              <a:rPr lang="en-CA" dirty="0" err="1" smtClean="0"/>
              <a:t>alfven</a:t>
            </a:r>
            <a:r>
              <a:rPr lang="en-CA" dirty="0" smtClean="0"/>
              <a:t> waves can be excited along geomagnetic field lines.</a:t>
            </a:r>
          </a:p>
          <a:p>
            <a:pPr marL="171450" indent="-171450">
              <a:buFont typeface="Arial" panose="020B0604020202020204" pitchFamily="34" charset="0"/>
              <a:buChar char="•"/>
            </a:pPr>
            <a:r>
              <a:rPr lang="en-CA" dirty="0" smtClean="0"/>
              <a:t>If the </a:t>
            </a:r>
            <a:r>
              <a:rPr lang="en-CA" dirty="0" err="1" smtClean="0"/>
              <a:t>eigenfreqency</a:t>
            </a:r>
            <a:r>
              <a:rPr lang="en-CA" dirty="0" smtClean="0"/>
              <a:t> matches the MHD wave frequency a resonance occurs.</a:t>
            </a:r>
          </a:p>
          <a:p>
            <a:pPr marL="171450" indent="-171450">
              <a:buFont typeface="Arial" panose="020B0604020202020204" pitchFamily="34" charset="0"/>
              <a:buChar char="•"/>
            </a:pPr>
            <a:r>
              <a:rPr lang="en-CA" dirty="0" smtClean="0"/>
              <a:t>It is a unique phenomenon which can be simultaneously observed in the magnetosphere and by magnetometers on the ground.</a:t>
            </a:r>
          </a:p>
          <a:p>
            <a:endParaRPr lang="en-CA" dirty="0"/>
          </a:p>
        </p:txBody>
      </p:sp>
      <p:sp>
        <p:nvSpPr>
          <p:cNvPr id="7" name="Content Placeholder 2"/>
          <p:cNvSpPr txBox="1">
            <a:spLocks/>
          </p:cNvSpPr>
          <p:nvPr/>
        </p:nvSpPr>
        <p:spPr bwMode="auto">
          <a:xfrm>
            <a:off x="5027918" y="3559569"/>
            <a:ext cx="3864082" cy="204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20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9pPr>
          </a:lstStyle>
          <a:p>
            <a:pPr marL="171450" indent="-171450">
              <a:buFont typeface="Arial" panose="020B0604020202020204" pitchFamily="34" charset="0"/>
              <a:buChar char="•"/>
            </a:pPr>
            <a:r>
              <a:rPr lang="en-CA" sz="1400" kern="0" dirty="0" smtClean="0">
                <a:solidFill>
                  <a:schemeClr val="tx1"/>
                </a:solidFill>
              </a:rPr>
              <a:t>Occur with periods on the order of 5-15 minutes at auroral latitudes.</a:t>
            </a:r>
          </a:p>
          <a:p>
            <a:pPr marL="171450" indent="-171450">
              <a:buFont typeface="Arial" panose="020B0604020202020204" pitchFamily="34" charset="0"/>
              <a:buChar char="•"/>
            </a:pPr>
            <a:r>
              <a:rPr lang="en-CA" sz="1400" kern="0" dirty="0" smtClean="0">
                <a:solidFill>
                  <a:schemeClr val="tx1"/>
                </a:solidFill>
              </a:rPr>
              <a:t>Period increases with latitude.</a:t>
            </a:r>
          </a:p>
          <a:p>
            <a:pPr marL="171450" indent="-171450">
              <a:buFont typeface="Arial" panose="020B0604020202020204" pitchFamily="34" charset="0"/>
              <a:buChar char="•"/>
            </a:pPr>
            <a:r>
              <a:rPr lang="en-CA" sz="1400" kern="0" dirty="0" smtClean="0">
                <a:solidFill>
                  <a:schemeClr val="tx1"/>
                </a:solidFill>
              </a:rPr>
              <a:t>Often seen in magnetometers near dawn and dusk.</a:t>
            </a:r>
            <a:endParaRPr lang="en-CA" sz="1400" kern="0" dirty="0">
              <a:solidFill>
                <a:schemeClr val="tx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1736" y="997289"/>
            <a:ext cx="3487380" cy="229724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68510" y="2901600"/>
            <a:ext cx="3500826" cy="2419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28" y="944479"/>
            <a:ext cx="9192127" cy="1828800"/>
          </a:xfrm>
          <a:prstGeom prst="rect">
            <a:avLst/>
          </a:prstGeom>
        </p:spPr>
      </p:pic>
      <p:sp>
        <p:nvSpPr>
          <p:cNvPr id="2" name="Title 1"/>
          <p:cNvSpPr>
            <a:spLocks noGrp="1"/>
          </p:cNvSpPr>
          <p:nvPr>
            <p:ph type="ctrTitle"/>
          </p:nvPr>
        </p:nvSpPr>
        <p:spPr>
          <a:xfrm>
            <a:off x="4923758" y="202591"/>
            <a:ext cx="3986465" cy="460925"/>
          </a:xfrm>
        </p:spPr>
        <p:txBody>
          <a:bodyPr>
            <a:normAutofit/>
          </a:bodyPr>
          <a:lstStyle/>
          <a:p>
            <a:r>
              <a:rPr lang="en-CA" sz="2400" dirty="0"/>
              <a:t>FLR Arcs: Optical Observations</a:t>
            </a:r>
          </a:p>
        </p:txBody>
      </p:sp>
      <p:pic>
        <p:nvPicPr>
          <p:cNvPr id="5" name="GILL_FLR_20160202_10_flipped_c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2979" y="2773279"/>
            <a:ext cx="3088104" cy="2316078"/>
          </a:xfrm>
          <a:prstGeom prst="rect">
            <a:avLst/>
          </a:prstGeom>
        </p:spPr>
      </p:pic>
      <p:sp>
        <p:nvSpPr>
          <p:cNvPr id="9" name="Rectangle 8"/>
          <p:cNvSpPr/>
          <p:nvPr/>
        </p:nvSpPr>
        <p:spPr>
          <a:xfrm>
            <a:off x="517358" y="847395"/>
            <a:ext cx="4572000" cy="923330"/>
          </a:xfrm>
          <a:prstGeom prst="rect">
            <a:avLst/>
          </a:prstGeom>
        </p:spPr>
        <p:txBody>
          <a:bodyPr>
            <a:spAutoFit/>
          </a:bodyPr>
          <a:lstStyle/>
          <a:p>
            <a:endParaRPr lang="en-CA" sz="1350" dirty="0">
              <a:solidFill>
                <a:srgbClr val="FF0000"/>
              </a:solidFill>
            </a:endParaRPr>
          </a:p>
          <a:p>
            <a:pPr marL="214313" indent="-214313">
              <a:buFont typeface="Arial" panose="020B0604020202020204" pitchFamily="34" charset="0"/>
              <a:buChar char="•"/>
            </a:pPr>
            <a:r>
              <a:rPr lang="en-CA" sz="1350" dirty="0">
                <a:solidFill>
                  <a:schemeClr val="tx1">
                    <a:lumMod val="85000"/>
                    <a:lumOff val="15000"/>
                  </a:schemeClr>
                </a:solidFill>
              </a:rPr>
              <a:t>Gillam, Manitoba</a:t>
            </a:r>
          </a:p>
          <a:p>
            <a:pPr marL="214313" indent="-214313">
              <a:buFont typeface="Arial" panose="020B0604020202020204" pitchFamily="34" charset="0"/>
              <a:buChar char="•"/>
            </a:pPr>
            <a:r>
              <a:rPr lang="en-CA" sz="1350" dirty="0">
                <a:solidFill>
                  <a:schemeClr val="tx1">
                    <a:lumMod val="85000"/>
                    <a:lumOff val="15000"/>
                  </a:schemeClr>
                </a:solidFill>
              </a:rPr>
              <a:t>February 2</a:t>
            </a:r>
            <a:r>
              <a:rPr lang="en-CA" sz="1350" baseline="30000" dirty="0">
                <a:solidFill>
                  <a:schemeClr val="tx1">
                    <a:lumMod val="85000"/>
                    <a:lumOff val="15000"/>
                  </a:schemeClr>
                </a:solidFill>
              </a:rPr>
              <a:t>nd</a:t>
            </a:r>
            <a:r>
              <a:rPr lang="en-CA" sz="1350" dirty="0">
                <a:solidFill>
                  <a:schemeClr val="tx1">
                    <a:lumMod val="85000"/>
                    <a:lumOff val="15000"/>
                  </a:schemeClr>
                </a:solidFill>
              </a:rPr>
              <a:t>, 2015</a:t>
            </a:r>
          </a:p>
          <a:p>
            <a:pPr marL="214313" indent="-214313">
              <a:buFont typeface="Arial" panose="020B0604020202020204" pitchFamily="34" charset="0"/>
              <a:buChar char="•"/>
            </a:pPr>
            <a:r>
              <a:rPr lang="en-CA" sz="1350" dirty="0">
                <a:solidFill>
                  <a:schemeClr val="tx1">
                    <a:lumMod val="85000"/>
                    <a:lumOff val="15000"/>
                  </a:schemeClr>
                </a:solidFill>
              </a:rPr>
              <a:t>~9-11 UT</a:t>
            </a:r>
          </a:p>
        </p:txBody>
      </p:sp>
      <p:pic>
        <p:nvPicPr>
          <p:cNvPr id="13"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510" y="2870363"/>
            <a:ext cx="3500826" cy="2450757"/>
          </a:xfrm>
          <a:prstGeom prst="rect">
            <a:avLst/>
          </a:prstGeom>
          <a:solidFill>
            <a:schemeClr val="bg1"/>
          </a:solidFill>
        </p:spPr>
      </p:pic>
      <p:sp>
        <p:nvSpPr>
          <p:cNvPr id="15" name="TextBox 14"/>
          <p:cNvSpPr txBox="1"/>
          <p:nvPr/>
        </p:nvSpPr>
        <p:spPr>
          <a:xfrm>
            <a:off x="3461084" y="2810488"/>
            <a:ext cx="1965159" cy="2677656"/>
          </a:xfrm>
          <a:prstGeom prst="rect">
            <a:avLst/>
          </a:prstGeom>
          <a:noFill/>
        </p:spPr>
        <p:txBody>
          <a:bodyPr wrap="square" rtlCol="0">
            <a:spAutoFit/>
          </a:bodyPr>
          <a:lstStyle/>
          <a:p>
            <a:pPr marL="214313" indent="-214313">
              <a:buFont typeface="Arial" panose="020B0604020202020204" pitchFamily="34" charset="0"/>
              <a:buChar char="•"/>
            </a:pPr>
            <a:r>
              <a:rPr lang="en-CA" sz="1200" dirty="0"/>
              <a:t>FLRs are rare ~5% of the time aurora is present</a:t>
            </a:r>
          </a:p>
          <a:p>
            <a:pPr marL="214313" indent="-214313">
              <a:buFont typeface="Arial" panose="020B0604020202020204" pitchFamily="34" charset="0"/>
              <a:buChar char="•"/>
            </a:pPr>
            <a:r>
              <a:rPr lang="en-CA" sz="1200" dirty="0"/>
              <a:t>Dim: ~3 </a:t>
            </a:r>
            <a:r>
              <a:rPr lang="en-CA" sz="1200" dirty="0" err="1"/>
              <a:t>kR</a:t>
            </a:r>
            <a:endParaRPr lang="en-CA" sz="1200" dirty="0"/>
          </a:p>
          <a:p>
            <a:pPr marL="214313" indent="-214313">
              <a:buFont typeface="Arial" panose="020B0604020202020204" pitchFamily="34" charset="0"/>
              <a:buChar char="•"/>
            </a:pPr>
            <a:r>
              <a:rPr lang="en-CA" sz="1200" dirty="0"/>
              <a:t>Tend to occur in absence of other auroral morphologies</a:t>
            </a:r>
          </a:p>
          <a:p>
            <a:pPr marL="214313" indent="-214313">
              <a:buFont typeface="Arial" panose="020B0604020202020204" pitchFamily="34" charset="0"/>
              <a:buChar char="•"/>
            </a:pPr>
            <a:r>
              <a:rPr lang="en-CA" sz="1200" dirty="0"/>
              <a:t>FLR occurrence peaks just prior to dawn and just after midnight</a:t>
            </a:r>
          </a:p>
          <a:p>
            <a:pPr marL="557213" lvl="1" indent="-214313">
              <a:buFont typeface="Arial" panose="020B0604020202020204" pitchFamily="34" charset="0"/>
              <a:buChar char="•"/>
            </a:pPr>
            <a:r>
              <a:rPr lang="en-CA" sz="1200" dirty="0"/>
              <a:t>Discrete auroral arcs peak just prior to midnight</a:t>
            </a:r>
          </a:p>
          <a:p>
            <a:pPr marL="214313" indent="-214313">
              <a:buFont typeface="Arial" panose="020B0604020202020204" pitchFamily="34" charset="0"/>
              <a:buChar char="•"/>
            </a:pPr>
            <a:endParaRPr lang="en-CA" sz="1200" dirty="0"/>
          </a:p>
          <a:p>
            <a:pPr marL="214313" indent="-214313">
              <a:buFont typeface="Arial" panose="020B0604020202020204" pitchFamily="34" charset="0"/>
              <a:buChar char="•"/>
            </a:pPr>
            <a:endParaRPr lang="en-CA" sz="1200" dirty="0"/>
          </a:p>
        </p:txBody>
      </p:sp>
    </p:spTree>
    <p:extLst>
      <p:ext uri="{BB962C8B-B14F-4D97-AF65-F5344CB8AC3E}">
        <p14:creationId xmlns:p14="http://schemas.microsoft.com/office/powerpoint/2010/main" val="135194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157535" y="165766"/>
            <a:ext cx="3986465" cy="4609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dirty="0"/>
              <a:t>FLR Arcs: In Situ Observations</a:t>
            </a:r>
          </a:p>
        </p:txBody>
      </p:sp>
      <p:sp>
        <p:nvSpPr>
          <p:cNvPr id="8" name="Content Placeholder 2"/>
          <p:cNvSpPr txBox="1">
            <a:spLocks/>
          </p:cNvSpPr>
          <p:nvPr/>
        </p:nvSpPr>
        <p:spPr bwMode="auto">
          <a:xfrm>
            <a:off x="5157535" y="1946788"/>
            <a:ext cx="3318501" cy="43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20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20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9pPr>
          </a:lstStyle>
          <a:p>
            <a:pPr marL="285750" indent="-285750">
              <a:buFont typeface="Arial" panose="020B0604020202020204" pitchFamily="34" charset="0"/>
              <a:buChar char="•"/>
            </a:pPr>
            <a:r>
              <a:rPr lang="en-CA" sz="1350" kern="0" dirty="0">
                <a:solidFill>
                  <a:schemeClr val="tx1"/>
                </a:solidFill>
              </a:rPr>
              <a:t>Swarm provides unprecedented electric field and magnetic field information associated with this particular type of </a:t>
            </a:r>
            <a:r>
              <a:rPr lang="en-CA" sz="1350" kern="0" dirty="0" smtClean="0">
                <a:solidFill>
                  <a:schemeClr val="tx1"/>
                </a:solidFill>
              </a:rPr>
              <a:t>arc.</a:t>
            </a:r>
          </a:p>
          <a:p>
            <a:pPr indent="0" algn="ctr"/>
            <a:endParaRPr lang="en-CA" sz="1350" kern="0" dirty="0" smtClean="0">
              <a:solidFill>
                <a:schemeClr val="tx1"/>
              </a:solidFill>
            </a:endParaRPr>
          </a:p>
          <a:p>
            <a:pPr marL="285750" indent="-285750">
              <a:buFont typeface="Arial" panose="020B0604020202020204" pitchFamily="34" charset="0"/>
              <a:buChar char="•"/>
            </a:pPr>
            <a:r>
              <a:rPr lang="en-CA" sz="1350" kern="0" dirty="0" err="1" smtClean="0">
                <a:solidFill>
                  <a:schemeClr val="tx1"/>
                </a:solidFill>
              </a:rPr>
              <a:t>ePOP</a:t>
            </a:r>
            <a:r>
              <a:rPr lang="en-CA" sz="1350" kern="0" dirty="0" smtClean="0">
                <a:solidFill>
                  <a:schemeClr val="tx1"/>
                </a:solidFill>
              </a:rPr>
              <a:t> will provide invaluable information to </a:t>
            </a:r>
            <a:r>
              <a:rPr lang="en-CA" sz="1350" kern="0" dirty="0" smtClean="0">
                <a:solidFill>
                  <a:schemeClr val="tx1"/>
                </a:solidFill>
              </a:rPr>
              <a:t>current Swarm data </a:t>
            </a:r>
            <a:r>
              <a:rPr lang="en-CA" sz="1350" kern="0" dirty="0" smtClean="0">
                <a:solidFill>
                  <a:schemeClr val="tx1"/>
                </a:solidFill>
              </a:rPr>
              <a:t>sets which will help compare observations to current theoretical models.</a:t>
            </a:r>
            <a:endParaRPr lang="en-CA" sz="1350" kern="0" dirty="0">
              <a:solidFill>
                <a:schemeClr val="tx1"/>
              </a:solidFill>
            </a:endParaRPr>
          </a:p>
        </p:txBody>
      </p:sp>
      <p:pic>
        <p:nvPicPr>
          <p:cNvPr id="3" name="Picture 2"/>
          <p:cNvPicPr>
            <a:picLocks noChangeAspect="1"/>
          </p:cNvPicPr>
          <p:nvPr/>
        </p:nvPicPr>
        <p:blipFill>
          <a:blip r:embed="rId3"/>
          <a:stretch>
            <a:fillRect/>
          </a:stretch>
        </p:blipFill>
        <p:spPr>
          <a:xfrm>
            <a:off x="722784" y="626691"/>
            <a:ext cx="4756242" cy="5194242"/>
          </a:xfrm>
          <a:prstGeom prst="rect">
            <a:avLst/>
          </a:prstGeom>
        </p:spPr>
      </p:pic>
    </p:spTree>
    <p:extLst>
      <p:ext uri="{BB962C8B-B14F-4D97-AF65-F5344CB8AC3E}">
        <p14:creationId xmlns:p14="http://schemas.microsoft.com/office/powerpoint/2010/main" val="2330046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262626"/>
      </a:dk2>
      <a:lt2>
        <a:srgbClr val="EEECE1"/>
      </a:lt2>
      <a:accent1>
        <a:srgbClr val="E32726"/>
      </a:accent1>
      <a:accent2>
        <a:srgbClr val="FFD200"/>
      </a:accent2>
      <a:accent3>
        <a:srgbClr val="FBB031"/>
      </a:accent3>
      <a:accent4>
        <a:srgbClr val="F47C00"/>
      </a:accent4>
      <a:accent5>
        <a:srgbClr val="AF2626"/>
      </a:accent5>
      <a:accent6>
        <a:srgbClr val="6D3321"/>
      </a:accent6>
      <a:hlink>
        <a:srgbClr val="E32726"/>
      </a:hlink>
      <a:folHlink>
        <a:srgbClr val="66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9992</TotalTime>
  <Words>1028</Words>
  <Application>Microsoft Office PowerPoint</Application>
  <PresentationFormat>On-screen Show (16:10)</PresentationFormat>
  <Paragraphs>60</Paragraphs>
  <Slides>4</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Calibri</vt:lpstr>
      <vt:lpstr>Courier New</vt:lpstr>
      <vt:lpstr>Times New Roman</vt:lpstr>
      <vt:lpstr>Verdana</vt:lpstr>
      <vt:lpstr>Wingdings</vt:lpstr>
      <vt:lpstr>Office Theme</vt:lpstr>
      <vt:lpstr>Optical Signatures of Field Line Resonances</vt:lpstr>
      <vt:lpstr>What is a “Field-line resonance?”</vt:lpstr>
      <vt:lpstr>FLR Arcs: Optical Observations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Cressman</dc:creator>
  <cp:lastModifiedBy>megan</cp:lastModifiedBy>
  <cp:revision>52</cp:revision>
  <dcterms:created xsi:type="dcterms:W3CDTF">2013-07-31T17:26:06Z</dcterms:created>
  <dcterms:modified xsi:type="dcterms:W3CDTF">2018-02-20T22:20:57Z</dcterms:modified>
</cp:coreProperties>
</file>