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6" r:id="rId2"/>
    <p:sldMasterId id="2147483738" r:id="rId3"/>
  </p:sldMasterIdLst>
  <p:notesMasterIdLst>
    <p:notesMasterId r:id="rId24"/>
  </p:notesMasterIdLst>
  <p:sldIdLst>
    <p:sldId id="355" r:id="rId4"/>
    <p:sldId id="366" r:id="rId5"/>
    <p:sldId id="398" r:id="rId6"/>
    <p:sldId id="414" r:id="rId7"/>
    <p:sldId id="415" r:id="rId8"/>
    <p:sldId id="405" r:id="rId9"/>
    <p:sldId id="378" r:id="rId10"/>
    <p:sldId id="413" r:id="rId11"/>
    <p:sldId id="404" r:id="rId12"/>
    <p:sldId id="336" r:id="rId13"/>
    <p:sldId id="391" r:id="rId14"/>
    <p:sldId id="416" r:id="rId15"/>
    <p:sldId id="383" r:id="rId16"/>
    <p:sldId id="393" r:id="rId17"/>
    <p:sldId id="410" r:id="rId18"/>
    <p:sldId id="395" r:id="rId19"/>
    <p:sldId id="408" r:id="rId20"/>
    <p:sldId id="411" r:id="rId21"/>
    <p:sldId id="407" r:id="rId22"/>
    <p:sldId id="36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0" autoAdjust="0"/>
    <p:restoredTop sz="85769" autoAdjust="0"/>
  </p:normalViewPr>
  <p:slideViewPr>
    <p:cSldViewPr snapToGrid="0" snapToObjects="1">
      <p:cViewPr varScale="1">
        <p:scale>
          <a:sx n="104" d="100"/>
          <a:sy n="104" d="100"/>
        </p:scale>
        <p:origin x="106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CE8E5-7BD0-1E47-9ED1-EAAC0A08A16B}" type="datetimeFigureOut">
              <a:rPr lang="en-US" smtClean="0"/>
              <a:t>3/17/2017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E888D-C87D-3247-97B0-0083886713FC}" type="slidenum">
              <a:rPr lang="en-US" smtClean="0"/>
              <a:t>‹#›</a:t>
            </a:fld>
            <a:endParaRPr lang="en-US"/>
          </a:p>
        </p:txBody>
      </p:sp>
    </p:spTree>
    <p:extLst>
      <p:ext uri="{BB962C8B-B14F-4D97-AF65-F5344CB8AC3E}">
        <p14:creationId xmlns:p14="http://schemas.microsoft.com/office/powerpoint/2010/main" val="4215088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Also mention points</a:t>
            </a:r>
            <a:r>
              <a:rPr lang="en-US" baseline="0" dirty="0" smtClean="0"/>
              <a:t> and learning and science applications,</a:t>
            </a:r>
          </a:p>
          <a:p>
            <a:r>
              <a:rPr lang="en-US" baseline="0" dirty="0" smtClean="0"/>
              <a:t>Open-source</a:t>
            </a:r>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1</a:t>
            </a:fld>
            <a:endParaRPr lang="en-US"/>
          </a:p>
        </p:txBody>
      </p:sp>
    </p:spTree>
    <p:extLst>
      <p:ext uri="{BB962C8B-B14F-4D97-AF65-F5344CB8AC3E}">
        <p14:creationId xmlns:p14="http://schemas.microsoft.com/office/powerpoint/2010/main" val="273812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participation in science leads to Disruption</a:t>
            </a:r>
          </a:p>
          <a:p>
            <a:pPr lvl="1"/>
            <a:r>
              <a:rPr lang="en-US" dirty="0" smtClean="0"/>
              <a:t>(like </a:t>
            </a:r>
            <a:r>
              <a:rPr lang="en-US" dirty="0" err="1" smtClean="0"/>
              <a:t>Cubesats</a:t>
            </a:r>
            <a:r>
              <a:rPr lang="en-US" dirty="0" smtClean="0"/>
              <a:t>)</a:t>
            </a:r>
          </a:p>
          <a:p>
            <a:pPr lvl="1"/>
            <a:r>
              <a:rPr lang="en-US" dirty="0" smtClean="0"/>
              <a:t>Looking in new and different ways </a:t>
            </a:r>
          </a:p>
          <a:p>
            <a:pPr lvl="1"/>
            <a:r>
              <a:rPr lang="en-US" dirty="0" smtClean="0"/>
              <a:t>Proton arc fascinating example.</a:t>
            </a:r>
          </a:p>
          <a:p>
            <a:pPr lvl="1"/>
            <a:r>
              <a:rPr lang="en-US" dirty="0" smtClean="0"/>
              <a:t>People saw it and labeled it (which came from a scientist somewhere)</a:t>
            </a:r>
          </a:p>
          <a:p>
            <a:pPr lvl="1"/>
            <a:r>
              <a:rPr lang="en-US" dirty="0" smtClean="0"/>
              <a:t>Other scientists say no way.</a:t>
            </a:r>
          </a:p>
          <a:p>
            <a:pPr lvl="1"/>
            <a:r>
              <a:rPr lang="en-US" dirty="0" smtClean="0"/>
              <a:t>People say ??? Well, we’ll collect more data.</a:t>
            </a:r>
          </a:p>
          <a:p>
            <a:pPr lvl="1"/>
            <a:r>
              <a:rPr lang="en-US" dirty="0" smtClean="0"/>
              <a:t>Other scientists say Wow. </a:t>
            </a:r>
          </a:p>
          <a:p>
            <a:pPr lvl="1"/>
            <a:r>
              <a:rPr lang="en-US" dirty="0" smtClean="0"/>
              <a:t>Remind us of the mystery, the limitations of all the structure, jargon, silos</a:t>
            </a:r>
          </a:p>
          <a:p>
            <a:pPr lvl="1"/>
            <a:r>
              <a:rPr lang="en-US" dirty="0" smtClean="0"/>
              <a:t>Unique solutions are possible. </a:t>
            </a:r>
          </a:p>
          <a:p>
            <a:r>
              <a:rPr lang="en-US" dirty="0" smtClean="0"/>
              <a:t>How did we get here?</a:t>
            </a:r>
          </a:p>
          <a:p>
            <a:r>
              <a:rPr lang="en-US" dirty="0" smtClean="0"/>
              <a:t>1. Tweets correlate</a:t>
            </a:r>
          </a:p>
          <a:p>
            <a:r>
              <a:rPr lang="en-US" dirty="0" smtClean="0"/>
              <a:t>2. A system is built.</a:t>
            </a:r>
          </a:p>
          <a:p>
            <a:r>
              <a:rPr lang="en-US" dirty="0" smtClean="0"/>
              <a:t>3. Communicate, communicate, communicate. (Newsletters, blog, popular media, scientists)</a:t>
            </a:r>
          </a:p>
          <a:p>
            <a:r>
              <a:rPr lang="en-US" dirty="0" smtClean="0"/>
              <a:t>3. Users were surveyed. </a:t>
            </a:r>
          </a:p>
          <a:p>
            <a:r>
              <a:rPr lang="en-US" dirty="0" smtClean="0"/>
              <a:t>Takes resources</a:t>
            </a:r>
          </a:p>
          <a:p>
            <a:r>
              <a:rPr lang="en-US" dirty="0" smtClean="0"/>
              <a:t>Papers -&gt; postdocs</a:t>
            </a:r>
          </a:p>
          <a:p>
            <a:r>
              <a:rPr lang="en-US" dirty="0" smtClean="0"/>
              <a:t>Social science important</a:t>
            </a:r>
          </a:p>
          <a:p>
            <a:r>
              <a:rPr lang="en-US" dirty="0" smtClean="0"/>
              <a:t>Interdisciplinary work is hard</a:t>
            </a:r>
          </a:p>
          <a:p>
            <a:r>
              <a:rPr lang="en-US" dirty="0" smtClean="0"/>
              <a:t>Sustainment is hard. Looking for help, ideas. </a:t>
            </a:r>
          </a:p>
          <a:p>
            <a:pPr lvl="1"/>
            <a:r>
              <a:rPr lang="en-US" dirty="0" smtClean="0"/>
              <a:t>Long term strategy to mainstream</a:t>
            </a:r>
          </a:p>
          <a:p>
            <a:r>
              <a:rPr lang="en-US" dirty="0" smtClean="0"/>
              <a:t>Operational use, another hurdle. </a:t>
            </a:r>
          </a:p>
          <a:p>
            <a:endParaRPr lang="en-US" dirty="0" smtClean="0"/>
          </a:p>
          <a:p>
            <a:r>
              <a:rPr lang="en-US" dirty="0" smtClean="0"/>
              <a:t>Aurora is a </a:t>
            </a:r>
            <a:r>
              <a:rPr lang="en-US" dirty="0" err="1" smtClean="0"/>
              <a:t>tempermental</a:t>
            </a:r>
            <a:r>
              <a:rPr lang="en-US" dirty="0" smtClean="0"/>
              <a:t> end result of a complex chain reaction that starts on the sun which streams charged particles through space with varying intensity and all directions. Earth is a wee obstacle to this “space weather”. Like a boulder in a stream most of it stream past us. But then it get super awesome because of magnetic field of the Sun and the Earth which organize the charged particles of both. They couple and they transport around in complex ways</a:t>
            </a:r>
            <a:r>
              <a:rPr lang="is-IS" dirty="0" smtClean="0"/>
              <a:t>… like a person doing the breast stroke is my latest analogy... </a:t>
            </a:r>
            <a:r>
              <a:rPr lang="en-US" dirty="0" smtClean="0"/>
              <a:t>A</a:t>
            </a:r>
            <a:r>
              <a:rPr lang="is-IS" dirty="0" smtClean="0"/>
              <a:t>nd all of this is sparsely measured and occurring on multiple scales simulatneously... </a:t>
            </a:r>
            <a:r>
              <a:rPr lang="en-US" dirty="0" smtClean="0"/>
              <a:t>S</a:t>
            </a:r>
            <a:r>
              <a:rPr lang="is-IS" dirty="0" smtClean="0"/>
              <a:t>o that you can’t get both a simple and an accurate forecast. Here’s the person. Here’s their aura. Label the regions. </a:t>
            </a:r>
          </a:p>
          <a:p>
            <a:r>
              <a:rPr lang="is-IS" dirty="0" smtClean="0"/>
              <a:t>Here is a tool to use and contribute to. Merge disparate things (need to know clouds, darkness, state of space weather)</a:t>
            </a:r>
          </a:p>
          <a:p>
            <a:endParaRPr lang="is-IS" dirty="0" smtClean="0"/>
          </a:p>
          <a:p>
            <a:r>
              <a:rPr lang="is-IS" dirty="0" smtClean="0"/>
              <a:t>Do graphic of breast stroker staying still in a moving pool. Now imagine the pool is a flowing river 93 million miles long. You are always breast stroking and stuck in the same place (by orbital mechanics and gravity and stuff) Pool starts streaming faster, it’s pushing harder, the stroke must get faster... </a:t>
            </a:r>
            <a:r>
              <a:rPr lang="en-US" dirty="0" smtClean="0"/>
              <a:t>W</a:t>
            </a:r>
            <a:r>
              <a:rPr lang="is-IS" dirty="0" smtClean="0"/>
              <a:t>here can the system respond? Energy storage in the tail helps the stroke. Arms get compressed and much bigger kicks during a storm. Broader energy release. Wider torso.</a:t>
            </a:r>
          </a:p>
          <a:p>
            <a:endParaRPr lang="is-IS" dirty="0" smtClean="0"/>
          </a:p>
          <a:p>
            <a:r>
              <a:rPr lang="is-IS" dirty="0" smtClean="0"/>
              <a:t>This is just an analogy, to show energy storage and flow, the way charged particles move is much  more complex. Superimpose a 3d bar magnet on top of the breastroker. </a:t>
            </a:r>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2</a:t>
            </a:fld>
            <a:endParaRPr lang="en-US"/>
          </a:p>
        </p:txBody>
      </p:sp>
    </p:spTree>
    <p:extLst>
      <p:ext uri="{BB962C8B-B14F-4D97-AF65-F5344CB8AC3E}">
        <p14:creationId xmlns:p14="http://schemas.microsoft.com/office/powerpoint/2010/main" val="24891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for </a:t>
            </a:r>
            <a:r>
              <a:rPr lang="en-US" dirty="0" err="1" smtClean="0"/>
              <a:t>Toshi</a:t>
            </a:r>
            <a:r>
              <a:rPr lang="en-US" dirty="0" smtClean="0"/>
              <a:t> session</a:t>
            </a:r>
            <a:endParaRPr lang="en-US" dirty="0"/>
          </a:p>
        </p:txBody>
      </p:sp>
      <p:sp>
        <p:nvSpPr>
          <p:cNvPr id="4" name="Slide Number Placeholder 3"/>
          <p:cNvSpPr>
            <a:spLocks noGrp="1"/>
          </p:cNvSpPr>
          <p:nvPr>
            <p:ph type="sldNum" sz="quarter" idx="10"/>
          </p:nvPr>
        </p:nvSpPr>
        <p:spPr/>
        <p:txBody>
          <a:bodyPr/>
          <a:lstStyle/>
          <a:p>
            <a:fld id="{442BB4A2-4904-824E-BBD8-E52E6810801D}"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4222448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Notanee</a:t>
            </a:r>
            <a:r>
              <a:rPr lang="en-US" sz="1200" kern="1200" dirty="0" smtClean="0">
                <a:solidFill>
                  <a:schemeClr val="tx1"/>
                </a:solidFill>
                <a:effectLst/>
                <a:latin typeface="+mn-lt"/>
                <a:ea typeface="+mn-ea"/>
                <a:cs typeface="+mn-cs"/>
              </a:rPr>
              <a:t> quote: That was the first time I took my young kids out to see </a:t>
            </a:r>
            <a:r>
              <a:rPr lang="en-US" sz="1200" kern="1200" dirty="0" err="1" smtClean="0">
                <a:solidFill>
                  <a:schemeClr val="tx1"/>
                </a:solidFill>
                <a:effectLst/>
                <a:latin typeface="+mn-lt"/>
                <a:ea typeface="+mn-ea"/>
                <a:cs typeface="+mn-cs"/>
              </a:rPr>
              <a:t>aurora.the</a:t>
            </a:r>
            <a:r>
              <a:rPr lang="en-US" sz="1200" kern="1200" dirty="0" smtClean="0">
                <a:solidFill>
                  <a:schemeClr val="tx1"/>
                </a:solidFill>
                <a:effectLst/>
                <a:latin typeface="+mn-lt"/>
                <a:ea typeface="+mn-ea"/>
                <a:cs typeface="+mn-cs"/>
              </a:rPr>
              <a:t> display the night has them wanting more. The Steve phenomenon was icing on the cake. Yes please shade with your colleagues working on the event.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(like </a:t>
            </a:r>
            <a:r>
              <a:rPr lang="en-US" dirty="0" err="1" smtClean="0"/>
              <a:t>Cubesats</a:t>
            </a:r>
            <a:r>
              <a:rPr lang="en-US" dirty="0" smtClean="0"/>
              <a:t>)</a:t>
            </a:r>
          </a:p>
          <a:p>
            <a:pPr lvl="1"/>
            <a:r>
              <a:rPr lang="en-US" dirty="0" smtClean="0"/>
              <a:t>People saw something and labeled it (which came from a scientist somewhere)</a:t>
            </a:r>
          </a:p>
          <a:p>
            <a:pPr lvl="1"/>
            <a:r>
              <a:rPr lang="en-US" dirty="0" smtClean="0"/>
              <a:t>Other scientists say no way.</a:t>
            </a:r>
          </a:p>
          <a:p>
            <a:pPr lvl="1"/>
            <a:r>
              <a:rPr lang="en-US" dirty="0" smtClean="0"/>
              <a:t>People say ??? Well, we’ll collect more data.</a:t>
            </a:r>
          </a:p>
          <a:p>
            <a:pPr lvl="1"/>
            <a:r>
              <a:rPr lang="en-US" dirty="0" smtClean="0"/>
              <a:t>Other scientists say Wow. </a:t>
            </a:r>
          </a:p>
          <a:p>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6</a:t>
            </a:fld>
            <a:endParaRPr lang="en-US"/>
          </a:p>
        </p:txBody>
      </p:sp>
    </p:spTree>
    <p:extLst>
      <p:ext uri="{BB962C8B-B14F-4D97-AF65-F5344CB8AC3E}">
        <p14:creationId xmlns:p14="http://schemas.microsoft.com/office/powerpoint/2010/main" val="2212447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Turning tweets into knowledge</a:t>
            </a:r>
          </a:p>
          <a:p>
            <a:r>
              <a:rPr lang="en-US" dirty="0" smtClean="0"/>
              <a:t>Update the numbers</a:t>
            </a:r>
          </a:p>
          <a:p>
            <a:r>
              <a:rPr lang="en-US" dirty="0" smtClean="0"/>
              <a:t>1597+</a:t>
            </a:r>
            <a:r>
              <a:rPr lang="en-US" baseline="0" dirty="0" smtClean="0"/>
              <a:t> + 40%</a:t>
            </a:r>
          </a:p>
          <a:p>
            <a:r>
              <a:rPr lang="en-US" dirty="0" smtClean="0"/>
              <a:t>1251 + 40%</a:t>
            </a:r>
          </a:p>
          <a:p>
            <a:r>
              <a:rPr lang="en-US" dirty="0" smtClean="0"/>
              <a:t>292000</a:t>
            </a:r>
            <a:endParaRPr lang="en-US" dirty="0"/>
          </a:p>
        </p:txBody>
      </p:sp>
      <p:sp>
        <p:nvSpPr>
          <p:cNvPr id="4" name="Slide Number Placeholder 3"/>
          <p:cNvSpPr>
            <a:spLocks noGrp="1"/>
          </p:cNvSpPr>
          <p:nvPr>
            <p:ph type="sldNum" sz="quarter" idx="10"/>
          </p:nvPr>
        </p:nvSpPr>
        <p:spPr/>
        <p:txBody>
          <a:bodyPr/>
          <a:lstStyle/>
          <a:p>
            <a:fld id="{310486E7-5363-0246-BEA4-E595029F633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5352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Still a foreign concept for many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Perfect storm, well suited case. Cannot just say wouldn’t everything be better w citizen science. </a:t>
            </a:r>
          </a:p>
          <a:p>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9</a:t>
            </a:fld>
            <a:endParaRPr lang="en-US"/>
          </a:p>
        </p:txBody>
      </p:sp>
    </p:spTree>
    <p:extLst>
      <p:ext uri="{BB962C8B-B14F-4D97-AF65-F5344CB8AC3E}">
        <p14:creationId xmlns:p14="http://schemas.microsoft.com/office/powerpoint/2010/main" val="327743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ym typeface="Wingdings"/>
              </a:rPr>
              <a:t>• People are successfully seeing aurora </a:t>
            </a:r>
            <a:r>
              <a:rPr lang="en-US" sz="1200" b="1" dirty="0" err="1" smtClean="0">
                <a:sym typeface="Wingdings"/>
              </a:rPr>
              <a:t>equatorward</a:t>
            </a:r>
            <a:r>
              <a:rPr lang="en-US" sz="1200" b="1" dirty="0" smtClean="0">
                <a:sym typeface="Wingdings"/>
              </a:rPr>
              <a:t> of the </a:t>
            </a:r>
            <a:r>
              <a:rPr lang="en-US" sz="1200" b="1" dirty="0" err="1" smtClean="0">
                <a:sym typeface="Wingdings"/>
              </a:rPr>
              <a:t>viewline</a:t>
            </a:r>
            <a:r>
              <a:rPr lang="en-US" sz="1200" b="1" dirty="0" smtClean="0">
                <a:sym typeface="Wingdings"/>
              </a:rPr>
              <a:t> 51% of the time </a:t>
            </a:r>
            <a:r>
              <a:rPr lang="en-US" sz="1200" dirty="0" smtClean="0">
                <a:sym typeface="Wingdings"/>
              </a:rPr>
              <a:t>(up from 44% for Mar-April case) </a:t>
            </a:r>
            <a:br>
              <a:rPr lang="en-US" sz="1200" dirty="0" smtClean="0">
                <a:sym typeface="Wingdings"/>
              </a:rPr>
            </a:br>
            <a:r>
              <a:rPr lang="en-US" sz="1200" b="1" dirty="0" smtClean="0">
                <a:sym typeface="Wingdings"/>
              </a:rPr>
              <a:t>• “</a:t>
            </a:r>
            <a:r>
              <a:rPr lang="en-US" sz="1200" b="1" dirty="0" err="1" smtClean="0">
                <a:sym typeface="Wingdings"/>
              </a:rPr>
              <a:t>Aurorasaurus</a:t>
            </a:r>
            <a:r>
              <a:rPr lang="en-US" sz="1200" b="1" dirty="0" smtClean="0">
                <a:sym typeface="Wingdings"/>
              </a:rPr>
              <a:t>” modified view line is 86% accurate </a:t>
            </a:r>
            <a:r>
              <a:rPr lang="en-US" sz="1200" dirty="0" smtClean="0">
                <a:sym typeface="Wingdings"/>
              </a:rPr>
              <a:t>(down from 90% for just March-April) 	</a:t>
            </a:r>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16</a:t>
            </a:fld>
            <a:endParaRPr lang="en-US"/>
          </a:p>
        </p:txBody>
      </p:sp>
    </p:spTree>
    <p:extLst>
      <p:ext uri="{BB962C8B-B14F-4D97-AF65-F5344CB8AC3E}">
        <p14:creationId xmlns:p14="http://schemas.microsoft.com/office/powerpoint/2010/main" val="962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REWORK FOR SMD AUDIENCE</a:t>
            </a:r>
          </a:p>
          <a:p>
            <a:r>
              <a:rPr lang="en-US" dirty="0" smtClean="0"/>
              <a:t>Shout out to Amy Kaminski</a:t>
            </a:r>
            <a:endParaRPr lang="en-US" dirty="0"/>
          </a:p>
        </p:txBody>
      </p:sp>
      <p:sp>
        <p:nvSpPr>
          <p:cNvPr id="4" name="Slide Number Placeholder 3"/>
          <p:cNvSpPr>
            <a:spLocks noGrp="1"/>
          </p:cNvSpPr>
          <p:nvPr>
            <p:ph type="sldNum" sz="quarter" idx="10"/>
          </p:nvPr>
        </p:nvSpPr>
        <p:spPr/>
        <p:txBody>
          <a:bodyPr/>
          <a:lstStyle/>
          <a:p>
            <a:fld id="{70AE888D-C87D-3247-97B0-0083886713FC}" type="slidenum">
              <a:rPr lang="en-US" smtClean="0"/>
              <a:t>19</a:t>
            </a:fld>
            <a:endParaRPr lang="en-US"/>
          </a:p>
        </p:txBody>
      </p:sp>
    </p:spTree>
    <p:extLst>
      <p:ext uri="{BB962C8B-B14F-4D97-AF65-F5344CB8AC3E}">
        <p14:creationId xmlns:p14="http://schemas.microsoft.com/office/powerpoint/2010/main" val="117030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297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5472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2473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5383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763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624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8107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56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629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0864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112CB3-6775-0644-B44E-C38CA78A7ED6}" type="datetimeFigureOut">
              <a:rPr lang="en-US" smtClean="0">
                <a:solidFill>
                  <a:prstClr val="black">
                    <a:tint val="75000"/>
                  </a:prstClr>
                </a:solidFill>
                <a:latin typeface="Calibri"/>
              </a:rPr>
              <a:pPr/>
              <a:t>3/17/2017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34B0C8F-8E64-CC4F-98F5-8346F969A2A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25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7610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1041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1913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6102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6271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6491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4788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4298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7889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116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7958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3/17/2017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F112CB3-6775-0644-B44E-C38CA78A7ED6}" type="datetimeFigureOut">
              <a:rPr lang="en-US" smtClean="0">
                <a:solidFill>
                  <a:prstClr val="black">
                    <a:tint val="75000"/>
                  </a:prstClr>
                </a:solidFill>
                <a:latin typeface="Calibri"/>
              </a:rPr>
              <a:pPr defTabSz="457200"/>
              <a:t>3/17/2017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34B0C8F-8E64-CC4F-98F5-8346F969A2A2}"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90529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latin typeface="Calibri"/>
              </a:rPr>
              <a:pPr/>
              <a:t>3/17/2017</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28076317"/>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5.emf"/><Relationship Id="rId7" Type="http://schemas.openxmlformats.org/officeDocument/2006/relationships/image" Target="../media/image31.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19.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rorasaurus3_Large.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613" y="0"/>
            <a:ext cx="6858000" cy="6858000"/>
          </a:xfrm>
          <a:prstGeom prst="rect">
            <a:avLst/>
          </a:prstGeom>
        </p:spPr>
      </p:pic>
      <p:sp>
        <p:nvSpPr>
          <p:cNvPr id="3" name="Content Placeholder 2"/>
          <p:cNvSpPr>
            <a:spLocks noGrp="1"/>
          </p:cNvSpPr>
          <p:nvPr>
            <p:ph idx="1"/>
          </p:nvPr>
        </p:nvSpPr>
        <p:spPr>
          <a:xfrm>
            <a:off x="6874426" y="2593913"/>
            <a:ext cx="2359639" cy="5966495"/>
          </a:xfrm>
        </p:spPr>
        <p:txBody>
          <a:bodyPr>
            <a:normAutofit/>
          </a:bodyPr>
          <a:lstStyle/>
          <a:p>
            <a:pPr marL="0" indent="0" algn="ctr">
              <a:buNone/>
            </a:pPr>
            <a:r>
              <a:rPr lang="en-US" sz="2800" dirty="0" smtClean="0"/>
              <a:t>Partner and collaborate with us! </a:t>
            </a:r>
          </a:p>
          <a:p>
            <a:pPr marL="0" indent="0" algn="ctr">
              <a:buNone/>
            </a:pPr>
            <a:endParaRPr lang="en-US" sz="500" dirty="0"/>
          </a:p>
          <a:p>
            <a:pPr marL="0" lvl="1" indent="0">
              <a:buNone/>
            </a:pPr>
            <a:endParaRPr lang="en-US" dirty="0" smtClean="0"/>
          </a:p>
          <a:p>
            <a:pPr marL="0" indent="0" algn="ctr">
              <a:buNone/>
            </a:pPr>
            <a:r>
              <a:rPr lang="en-US" sz="1200" dirty="0" err="1">
                <a:solidFill>
                  <a:srgbClr val="CCFFCC"/>
                </a:solidFill>
              </a:rPr>
              <a:t>aurorasaurus.info@gmail.com</a:t>
            </a:r>
            <a:r>
              <a:rPr lang="en-US" sz="1200" dirty="0">
                <a:solidFill>
                  <a:srgbClr val="CCFFCC"/>
                </a:solidFill>
              </a:rPr>
              <a:t>, </a:t>
            </a:r>
          </a:p>
          <a:p>
            <a:pPr marL="0" indent="0" algn="ctr">
              <a:buNone/>
            </a:pPr>
            <a:r>
              <a:rPr lang="en-US" sz="1200" dirty="0" err="1">
                <a:solidFill>
                  <a:srgbClr val="CCFFCC"/>
                </a:solidFill>
              </a:rPr>
              <a:t>fb.com</a:t>
            </a:r>
            <a:r>
              <a:rPr lang="en-US" sz="1200" dirty="0">
                <a:solidFill>
                  <a:srgbClr val="CCFFCC"/>
                </a:solidFill>
              </a:rPr>
              <a:t>/</a:t>
            </a:r>
            <a:r>
              <a:rPr lang="en-US" sz="1200" dirty="0" err="1">
                <a:solidFill>
                  <a:srgbClr val="CCFFCC"/>
                </a:solidFill>
              </a:rPr>
              <a:t>aurorasaurus.org</a:t>
            </a:r>
            <a:endParaRPr lang="en-US" sz="1400" dirty="0">
              <a:solidFill>
                <a:srgbClr val="CCFFCC"/>
              </a:solidFill>
            </a:endParaRPr>
          </a:p>
          <a:p>
            <a:pPr marL="0" lvl="1" indent="0">
              <a:buNone/>
            </a:pPr>
            <a:endParaRPr lang="en-US" dirty="0"/>
          </a:p>
          <a:p>
            <a:pPr marL="0" indent="0" algn="ctr">
              <a:buNone/>
            </a:pPr>
            <a:endParaRPr lang="en-US" sz="2000" dirty="0" smtClean="0"/>
          </a:p>
        </p:txBody>
      </p:sp>
    </p:spTree>
    <p:extLst>
      <p:ext uri="{BB962C8B-B14F-4D97-AF65-F5344CB8AC3E}">
        <p14:creationId xmlns:p14="http://schemas.microsoft.com/office/powerpoint/2010/main" val="33525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061"/>
            <a:ext cx="8229600" cy="1143000"/>
          </a:xfrm>
        </p:spPr>
        <p:txBody>
          <a:bodyPr/>
          <a:lstStyle/>
          <a:p>
            <a:r>
              <a:rPr lang="en-US" dirty="0" smtClean="0"/>
              <a:t>Citizen Science Aurora Data</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8300" y="1015927"/>
            <a:ext cx="4572000" cy="560832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84308" y="1033576"/>
            <a:ext cx="2882900" cy="4905199"/>
          </a:xfrm>
          <a:prstGeom prst="rect">
            <a:avLst/>
          </a:prstGeom>
        </p:spPr>
      </p:pic>
      <p:pic>
        <p:nvPicPr>
          <p:cNvPr id="6" name="Picture 5"/>
          <p:cNvPicPr>
            <a:picLocks noChangeAspect="1"/>
          </p:cNvPicPr>
          <p:nvPr/>
        </p:nvPicPr>
        <p:blipFill>
          <a:blip r:embed="rId4"/>
          <a:stretch>
            <a:fillRect/>
          </a:stretch>
        </p:blipFill>
        <p:spPr>
          <a:xfrm>
            <a:off x="5015457" y="5811909"/>
            <a:ext cx="4047138" cy="959327"/>
          </a:xfrm>
          <a:prstGeom prst="rect">
            <a:avLst/>
          </a:prstGeom>
          <a:solidFill>
            <a:schemeClr val="tx1"/>
          </a:solidFill>
        </p:spPr>
      </p:pic>
    </p:spTree>
    <p:extLst>
      <p:ext uri="{BB962C8B-B14F-4D97-AF65-F5344CB8AC3E}">
        <p14:creationId xmlns:p14="http://schemas.microsoft.com/office/powerpoint/2010/main" val="392315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7" y="3198944"/>
            <a:ext cx="2942808" cy="1143000"/>
          </a:xfrm>
        </p:spPr>
        <p:txBody>
          <a:bodyPr>
            <a:noAutofit/>
          </a:bodyPr>
          <a:lstStyle/>
          <a:p>
            <a:pPr algn="l"/>
            <a:r>
              <a:rPr lang="en-US" sz="3200" dirty="0" smtClean="0"/>
              <a:t>Hybrid system with deliberate posts and ~= # verified signals of opportunity  (Twitter) </a:t>
            </a:r>
            <a:br>
              <a:rPr lang="en-US" sz="3200" dirty="0" smtClean="0"/>
            </a:br>
            <a:r>
              <a:rPr lang="en-US" sz="3200" dirty="0" smtClean="0"/>
              <a:t>Database, meta-data rich, participatory</a:t>
            </a:r>
            <a:endParaRPr lang="en-US" sz="3200" dirty="0"/>
          </a:p>
        </p:txBody>
      </p:sp>
      <p:pic>
        <p:nvPicPr>
          <p:cNvPr id="5" name="Picture 4"/>
          <p:cNvPicPr>
            <a:picLocks noChangeAspect="1"/>
          </p:cNvPicPr>
          <p:nvPr/>
        </p:nvPicPr>
        <p:blipFill>
          <a:blip r:embed="rId2"/>
          <a:stretch>
            <a:fillRect/>
          </a:stretch>
        </p:blipFill>
        <p:spPr>
          <a:xfrm>
            <a:off x="3045325" y="0"/>
            <a:ext cx="5969387" cy="6858000"/>
          </a:xfrm>
          <a:prstGeom prst="rect">
            <a:avLst/>
          </a:prstGeom>
        </p:spPr>
      </p:pic>
      <p:pic>
        <p:nvPicPr>
          <p:cNvPr id="6" name="Picture 5"/>
          <p:cNvPicPr>
            <a:picLocks noChangeAspect="1"/>
          </p:cNvPicPr>
          <p:nvPr/>
        </p:nvPicPr>
        <p:blipFill>
          <a:blip r:embed="rId3"/>
          <a:stretch>
            <a:fillRect/>
          </a:stretch>
        </p:blipFill>
        <p:spPr>
          <a:xfrm>
            <a:off x="0" y="274638"/>
            <a:ext cx="4833263" cy="799432"/>
          </a:xfrm>
          <a:prstGeom prst="rect">
            <a:avLst/>
          </a:prstGeom>
        </p:spPr>
      </p:pic>
    </p:spTree>
    <p:extLst>
      <p:ext uri="{BB962C8B-B14F-4D97-AF65-F5344CB8AC3E}">
        <p14:creationId xmlns:p14="http://schemas.microsoft.com/office/powerpoint/2010/main" val="2927110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0565" y="357764"/>
            <a:ext cx="8742869" cy="6163107"/>
          </a:xfrm>
          <a:prstGeom prst="rect">
            <a:avLst/>
          </a:prstGeom>
        </p:spPr>
      </p:pic>
    </p:spTree>
    <p:extLst>
      <p:ext uri="{BB962C8B-B14F-4D97-AF65-F5344CB8AC3E}">
        <p14:creationId xmlns:p14="http://schemas.microsoft.com/office/powerpoint/2010/main" val="229272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08" y="103008"/>
            <a:ext cx="8229600" cy="1143000"/>
          </a:xfrm>
        </p:spPr>
        <p:txBody>
          <a:bodyPr/>
          <a:lstStyle/>
          <a:p>
            <a:r>
              <a:rPr lang="en-US" dirty="0" smtClean="0"/>
              <a:t>Help us verify the view line</a:t>
            </a:r>
            <a:endParaRPr lang="en-US" dirty="0"/>
          </a:p>
        </p:txBody>
      </p:sp>
      <p:grpSp>
        <p:nvGrpSpPr>
          <p:cNvPr id="12" name="Group 11"/>
          <p:cNvGrpSpPr/>
          <p:nvPr/>
        </p:nvGrpSpPr>
        <p:grpSpPr>
          <a:xfrm>
            <a:off x="262967" y="1270000"/>
            <a:ext cx="8358094" cy="5243989"/>
            <a:chOff x="-5626788" y="-1146887"/>
            <a:chExt cx="14770788" cy="9546972"/>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26788" y="-892022"/>
              <a:ext cx="1822456" cy="4423739"/>
            </a:xfrm>
            <a:prstGeom prst="rect">
              <a:avLst/>
            </a:prstGeom>
            <a:solidFill>
              <a:schemeClr val="tx1"/>
            </a:solidFill>
          </p:spPr>
        </p:pic>
        <p:pic>
          <p:nvPicPr>
            <p:cNvPr id="5" name="Picture 4"/>
            <p:cNvPicPr>
              <a:picLocks noChangeAspect="1"/>
            </p:cNvPicPr>
            <p:nvPr/>
          </p:nvPicPr>
          <p:blipFill rotWithShape="1">
            <a:blip r:embed="rId3"/>
            <a:srcRect b="16765"/>
            <a:stretch/>
          </p:blipFill>
          <p:spPr>
            <a:xfrm>
              <a:off x="-3443823" y="-1146887"/>
              <a:ext cx="12587823" cy="800488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66196" y="3814278"/>
              <a:ext cx="3738430" cy="4585807"/>
            </a:xfrm>
            <a:prstGeom prst="rect">
              <a:avLst/>
            </a:prstGeom>
            <a:solidFill>
              <a:schemeClr val="tx1"/>
            </a:solidFill>
          </p:spPr>
        </p:pic>
      </p:grpSp>
      <p:sp>
        <p:nvSpPr>
          <p:cNvPr id="9" name="Title 1"/>
          <p:cNvSpPr txBox="1">
            <a:spLocks/>
          </p:cNvSpPr>
          <p:nvPr/>
        </p:nvSpPr>
        <p:spPr>
          <a:xfrm>
            <a:off x="2638995" y="5583462"/>
            <a:ext cx="688481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Goal: Hybrid forecasting data fusion</a:t>
            </a:r>
            <a:endParaRPr lang="en-US" sz="2800" dirty="0"/>
          </a:p>
        </p:txBody>
      </p:sp>
      <p:sp>
        <p:nvSpPr>
          <p:cNvPr id="10" name="TextBox 9"/>
          <p:cNvSpPr txBox="1"/>
          <p:nvPr/>
        </p:nvSpPr>
        <p:spPr>
          <a:xfrm>
            <a:off x="2848742" y="871403"/>
            <a:ext cx="6150901" cy="369332"/>
          </a:xfrm>
          <a:prstGeom prst="rect">
            <a:avLst/>
          </a:prstGeom>
          <a:noFill/>
        </p:spPr>
        <p:txBody>
          <a:bodyPr wrap="square" rtlCol="0">
            <a:spAutoFit/>
          </a:bodyPr>
          <a:lstStyle/>
          <a:p>
            <a:pPr algn="r"/>
            <a:r>
              <a:rPr lang="en-US" dirty="0" smtClean="0">
                <a:solidFill>
                  <a:srgbClr val="FF0000"/>
                </a:solidFill>
              </a:rPr>
              <a:t>CS: Synthesis, evaluation</a:t>
            </a:r>
            <a:endParaRPr lang="en-US" dirty="0">
              <a:solidFill>
                <a:srgbClr val="FF0000"/>
              </a:solidFill>
            </a:endParaRPr>
          </a:p>
        </p:txBody>
      </p:sp>
      <p:sp>
        <p:nvSpPr>
          <p:cNvPr id="11" name="Rectangle 10"/>
          <p:cNvSpPr/>
          <p:nvPr/>
        </p:nvSpPr>
        <p:spPr>
          <a:xfrm>
            <a:off x="5106442" y="6513989"/>
            <a:ext cx="3893201" cy="369332"/>
          </a:xfrm>
          <a:prstGeom prst="rect">
            <a:avLst/>
          </a:prstGeom>
        </p:spPr>
        <p:txBody>
          <a:bodyPr wrap="none">
            <a:spAutoFit/>
          </a:bodyPr>
          <a:lstStyle/>
          <a:p>
            <a:r>
              <a:rPr lang="en-US" dirty="0" smtClean="0"/>
              <a:t>MacDonald et </a:t>
            </a:r>
            <a:r>
              <a:rPr lang="en-US" dirty="0"/>
              <a:t>al., </a:t>
            </a:r>
            <a:r>
              <a:rPr lang="en-US" dirty="0" smtClean="0"/>
              <a:t>Space Weather, </a:t>
            </a:r>
            <a:r>
              <a:rPr lang="en-US" dirty="0"/>
              <a:t>2015</a:t>
            </a:r>
          </a:p>
        </p:txBody>
      </p:sp>
      <p:sp>
        <p:nvSpPr>
          <p:cNvPr id="3" name="Rectangle 2"/>
          <p:cNvSpPr/>
          <p:nvPr/>
        </p:nvSpPr>
        <p:spPr>
          <a:xfrm>
            <a:off x="5263183" y="2363839"/>
            <a:ext cx="2064659" cy="523220"/>
          </a:xfrm>
          <a:prstGeom prst="rect">
            <a:avLst/>
          </a:prstGeom>
          <a:solidFill>
            <a:srgbClr val="008000"/>
          </a:solidFill>
        </p:spPr>
        <p:txBody>
          <a:bodyPr wrap="square" lIns="91440" tIns="45720" rIns="91440" bIns="45720">
            <a:spAutoFit/>
          </a:bodyPr>
          <a:lstStyle/>
          <a:p>
            <a:pPr algn="ctr"/>
            <a:r>
              <a:rPr lang="en-US" sz="1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Ovation Prime (SWPC)</a:t>
            </a:r>
          </a:p>
          <a:p>
            <a:pPr algn="ctr"/>
            <a:r>
              <a:rPr lang="en-US" sz="1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Probability of visible aurora</a:t>
            </a:r>
            <a:endParaRPr lang="en-US" sz="1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2" name="Picture 21"/>
          <p:cNvPicPr>
            <a:picLocks noChangeAspect="1"/>
          </p:cNvPicPr>
          <p:nvPr/>
        </p:nvPicPr>
        <p:blipFill>
          <a:blip r:embed="rId5"/>
          <a:stretch>
            <a:fillRect/>
          </a:stretch>
        </p:blipFill>
        <p:spPr>
          <a:xfrm>
            <a:off x="3404921" y="5480685"/>
            <a:ext cx="5560856" cy="1349240"/>
          </a:xfrm>
          <a:prstGeom prst="rect">
            <a:avLst/>
          </a:prstGeom>
          <a:solidFill>
            <a:schemeClr val="tx1"/>
          </a:solidFill>
          <a:ln>
            <a:solidFill>
              <a:schemeClr val="accent2"/>
            </a:solidFill>
          </a:ln>
        </p:spPr>
      </p:pic>
    </p:spTree>
    <p:extLst>
      <p:ext uri="{BB962C8B-B14F-4D97-AF65-F5344CB8AC3E}">
        <p14:creationId xmlns:p14="http://schemas.microsoft.com/office/powerpoint/2010/main" val="80982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58" y="1016528"/>
            <a:ext cx="4311609" cy="1143000"/>
          </a:xfrm>
        </p:spPr>
        <p:txBody>
          <a:bodyPr>
            <a:noAutofit/>
          </a:bodyPr>
          <a:lstStyle/>
          <a:p>
            <a:r>
              <a:rPr lang="en-US" sz="3200" dirty="0" smtClean="0"/>
              <a:t/>
            </a:r>
            <a:br>
              <a:rPr lang="en-US" sz="3200" dirty="0" smtClean="0"/>
            </a:br>
            <a:r>
              <a:rPr lang="en-US" sz="3200" b="1" dirty="0" err="1" smtClean="0"/>
              <a:t>Aurorasaurus</a:t>
            </a:r>
            <a:r>
              <a:rPr lang="en-US" sz="3200" b="1" dirty="0" smtClean="0"/>
              <a:t> observations collected throughout 2015</a:t>
            </a:r>
            <a:br>
              <a:rPr lang="en-US" sz="3200" b="1" dirty="0" smtClean="0"/>
            </a:br>
            <a:r>
              <a:rPr lang="en-US" sz="3200" dirty="0" smtClean="0"/>
              <a:t>Reports distributed globally &amp; across activity levels</a:t>
            </a:r>
            <a:endParaRPr lang="en-US" sz="3200" dirty="0"/>
          </a:p>
        </p:txBody>
      </p:sp>
      <p:pic>
        <p:nvPicPr>
          <p:cNvPr id="4" name="Picture 3"/>
          <p:cNvPicPr>
            <a:picLocks noChangeAspect="1"/>
          </p:cNvPicPr>
          <p:nvPr/>
        </p:nvPicPr>
        <p:blipFill rotWithShape="1">
          <a:blip r:embed="rId2"/>
          <a:srcRect t="11531" r="33263"/>
          <a:stretch/>
        </p:blipFill>
        <p:spPr>
          <a:xfrm>
            <a:off x="0" y="3469660"/>
            <a:ext cx="9035322" cy="3388340"/>
          </a:xfrm>
          <a:prstGeom prst="rect">
            <a:avLst/>
          </a:prstGeom>
        </p:spPr>
      </p:pic>
      <p:pic>
        <p:nvPicPr>
          <p:cNvPr id="5" name="Picture 4"/>
          <p:cNvPicPr>
            <a:picLocks noChangeAspect="1"/>
          </p:cNvPicPr>
          <p:nvPr/>
        </p:nvPicPr>
        <p:blipFill rotWithShape="1">
          <a:blip r:embed="rId2"/>
          <a:srcRect l="66764" t="11830"/>
          <a:stretch/>
        </p:blipFill>
        <p:spPr>
          <a:xfrm>
            <a:off x="4636867" y="154896"/>
            <a:ext cx="4458180" cy="3345744"/>
          </a:xfrm>
          <a:prstGeom prst="rect">
            <a:avLst/>
          </a:prstGeom>
        </p:spPr>
      </p:pic>
    </p:spTree>
    <p:extLst>
      <p:ext uri="{BB962C8B-B14F-4D97-AF65-F5344CB8AC3E}">
        <p14:creationId xmlns:p14="http://schemas.microsoft.com/office/powerpoint/2010/main" val="722569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60% of </a:t>
            </a:r>
            <a:r>
              <a:rPr lang="en-US" sz="3600" dirty="0" smtClean="0"/>
              <a:t>positive </a:t>
            </a:r>
            <a:r>
              <a:rPr lang="en-US" sz="3600" dirty="0" smtClean="0"/>
              <a:t>observations are below the view line during this event</a:t>
            </a:r>
            <a:endParaRPr lang="en-US" sz="3600" dirty="0"/>
          </a:p>
        </p:txBody>
      </p:sp>
      <p:grpSp>
        <p:nvGrpSpPr>
          <p:cNvPr id="24" name="Group 22"/>
          <p:cNvGrpSpPr>
            <a:grpSpLocks/>
          </p:cNvGrpSpPr>
          <p:nvPr/>
        </p:nvGrpSpPr>
        <p:grpSpPr bwMode="auto">
          <a:xfrm>
            <a:off x="-228574" y="1798326"/>
            <a:ext cx="5492440" cy="6250937"/>
            <a:chOff x="115569517" y="112613263"/>
            <a:chExt cx="10229998" cy="8733428"/>
          </a:xfrm>
        </p:grpSpPr>
        <p:sp>
          <p:nvSpPr>
            <p:cNvPr id="25" name="Text Box 23"/>
            <p:cNvSpPr txBox="1">
              <a:spLocks noChangeArrowheads="1"/>
            </p:cNvSpPr>
            <p:nvPr/>
          </p:nvSpPr>
          <p:spPr bwMode="auto">
            <a:xfrm>
              <a:off x="115569517" y="120320079"/>
              <a:ext cx="9579972" cy="1026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Domine" pitchFamily="18" charset="0"/>
                  <a:cs typeface="Arial" pitchFamily="34" charset="0"/>
                </a:rPr>
                <a:t>A map of North America with the output from Ovation Prime (2013) overlain. The red line is the NOAA SWPC estimated “view line”. Plotted on top of this are the locations  of the Aurorasaurus observations recorded during this particular fifteen minute interval. </a:t>
              </a:r>
              <a:endParaRPr kumimoji="0" lang="en-US" altLang="en-US" sz="500" u="none" strike="noStrike" normalizeH="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pSp>
          <p:nvGrpSpPr>
            <p:cNvPr id="26" name="Group 24"/>
            <p:cNvGrpSpPr>
              <a:grpSpLocks/>
            </p:cNvGrpSpPr>
            <p:nvPr/>
          </p:nvGrpSpPr>
          <p:grpSpPr bwMode="auto">
            <a:xfrm>
              <a:off x="116154169" y="112613263"/>
              <a:ext cx="9645346" cy="5701779"/>
              <a:chOff x="116154169" y="112613263"/>
              <a:chExt cx="9645346" cy="5701779"/>
            </a:xfrm>
          </p:grpSpPr>
          <p:grpSp>
            <p:nvGrpSpPr>
              <p:cNvPr id="27" name="Group 25"/>
              <p:cNvGrpSpPr>
                <a:grpSpLocks/>
              </p:cNvGrpSpPr>
              <p:nvPr/>
            </p:nvGrpSpPr>
            <p:grpSpPr bwMode="auto">
              <a:xfrm>
                <a:off x="116154169" y="112613263"/>
                <a:ext cx="9645346" cy="5701779"/>
                <a:chOff x="116154169" y="112613263"/>
                <a:chExt cx="9645346" cy="5701779"/>
              </a:xfrm>
            </p:grpSpPr>
            <p:pic>
              <p:nvPicPr>
                <p:cNvPr id="1050" name="Picture 26" descr="2015_03_18_0445_ovation"/>
                <p:cNvPicPr>
                  <a:picLocks noChangeAspect="1" noChangeArrowheads="1"/>
                </p:cNvPicPr>
                <p:nvPr/>
              </p:nvPicPr>
              <p:blipFill>
                <a:blip r:embed="rId2" cstate="email">
                  <a:extLst>
                    <a:ext uri="{28A0092B-C50C-407E-A947-70E740481C1C}">
                      <a14:useLocalDpi xmlns:a14="http://schemas.microsoft.com/office/drawing/2010/main" val="0"/>
                    </a:ext>
                  </a:extLst>
                </a:blip>
                <a:srcRect t="430" b="430"/>
                <a:stretch>
                  <a:fillRect/>
                </a:stretch>
              </p:blipFill>
              <p:spPr bwMode="auto">
                <a:xfrm>
                  <a:off x="116219756" y="112613263"/>
                  <a:ext cx="9579759" cy="5701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pic>
            <p:grpSp>
              <p:nvGrpSpPr>
                <p:cNvPr id="29" name="Group 27"/>
                <p:cNvGrpSpPr>
                  <a:grpSpLocks/>
                </p:cNvGrpSpPr>
                <p:nvPr/>
              </p:nvGrpSpPr>
              <p:grpSpPr bwMode="auto">
                <a:xfrm>
                  <a:off x="116154169" y="117389657"/>
                  <a:ext cx="3223677" cy="753169"/>
                  <a:chOff x="116154169" y="117389657"/>
                  <a:chExt cx="3223677" cy="753169"/>
                </a:xfrm>
              </p:grpSpPr>
              <p:pic>
                <p:nvPicPr>
                  <p:cNvPr id="1052" name="Picture 2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6445433" y="117672485"/>
                    <a:ext cx="2123654" cy="2167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pic>
              <p:sp>
                <p:nvSpPr>
                  <p:cNvPr id="30" name="Text Box 29"/>
                  <p:cNvSpPr txBox="1">
                    <a:spLocks noChangeArrowheads="1"/>
                  </p:cNvSpPr>
                  <p:nvPr/>
                </p:nvSpPr>
                <p:spPr bwMode="auto">
                  <a:xfrm>
                    <a:off x="116154169" y="117389657"/>
                    <a:ext cx="3014295" cy="2741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FFFFFF"/>
                        </a:solidFill>
                        <a:effectLst/>
                        <a:latin typeface="Domine" pitchFamily="18" charset="0"/>
                        <a:cs typeface="Arial" pitchFamily="34" charset="0"/>
                      </a:rPr>
                      <a:t>Probability of visible aurora</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Text Box 30"/>
                  <p:cNvSpPr txBox="1">
                    <a:spLocks noChangeArrowheads="1"/>
                  </p:cNvSpPr>
                  <p:nvPr/>
                </p:nvSpPr>
                <p:spPr bwMode="auto">
                  <a:xfrm>
                    <a:off x="116395967" y="117887898"/>
                    <a:ext cx="2981879" cy="2549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FFFFFF"/>
                        </a:solidFill>
                        <a:effectLst/>
                        <a:latin typeface="Domine" pitchFamily="18" charset="0"/>
                        <a:cs typeface="Arial" pitchFamily="34" charset="0"/>
                      </a:rPr>
                      <a:t>10%           50%           90% </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8" name="Text Box 31"/>
              <p:cNvSpPr txBox="1">
                <a:spLocks noChangeArrowheads="1"/>
              </p:cNvSpPr>
              <p:nvPr/>
            </p:nvSpPr>
            <p:spPr bwMode="auto">
              <a:xfrm>
                <a:off x="116390057" y="112851211"/>
                <a:ext cx="3969446" cy="4631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212120"/>
                    </a:solidFill>
                    <a:miter lim="800000"/>
                    <a:headEnd/>
                    <a:tailEnd/>
                  </a14:hiddenLine>
                </a:ext>
                <a:ext uri="{AF507438-7753-43e0-B8FC-AC1667EBCBE1}">
                  <a14:hiddenEffects xmlns:a14="http://schemas.microsoft.com/office/drawing/2010/main" xmlns="">
                    <a:effectLst>
                      <a:outerShdw dist="35921" dir="2700000" algn="ctr" rotWithShape="0">
                        <a:srgbClr val="F4EFDB"/>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rgbClr val="FFFFFF"/>
                    </a:solidFill>
                    <a:effectLst/>
                    <a:latin typeface="Domine" pitchFamily="18" charset="0"/>
                    <a:cs typeface="Arial" pitchFamily="34" charset="0"/>
                  </a:rPr>
                  <a:t>0445 (UTC) on March 18, 2015</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32" name="TextBox 31"/>
          <p:cNvSpPr txBox="1"/>
          <p:nvPr/>
        </p:nvSpPr>
        <p:spPr>
          <a:xfrm>
            <a:off x="5455920" y="1460951"/>
            <a:ext cx="3599179" cy="5324535"/>
          </a:xfrm>
          <a:prstGeom prst="rect">
            <a:avLst/>
          </a:prstGeom>
          <a:noFill/>
        </p:spPr>
        <p:txBody>
          <a:bodyPr wrap="square" rtlCol="0">
            <a:spAutoFit/>
          </a:bodyPr>
          <a:lstStyle/>
          <a:p>
            <a:r>
              <a:rPr lang="en-US" sz="2000" dirty="0" smtClean="0">
                <a:latin typeface="Calibri" panose="020F0502020204030204" pitchFamily="34" charset="0"/>
              </a:rPr>
              <a:t>Aurorasaurus observations provide “ground-truth” for auroral models and estimates.</a:t>
            </a:r>
          </a:p>
          <a:p>
            <a:endParaRPr lang="en-US" sz="2000" dirty="0">
              <a:latin typeface="Calibri" panose="020F0502020204030204" pitchFamily="34" charset="0"/>
            </a:endParaRPr>
          </a:p>
          <a:p>
            <a:r>
              <a:rPr lang="en-US" sz="2000" dirty="0" smtClean="0">
                <a:latin typeface="Calibri" panose="020F0502020204030204" pitchFamily="34" charset="0"/>
              </a:rPr>
              <a:t>(left) Example OVATION Prime (2013) output for a 15min period in the St. Patrick’s day (2015) storm. Green and blue dots indicate where the aurora was seen from. </a:t>
            </a:r>
          </a:p>
          <a:p>
            <a:endParaRPr lang="en-US" sz="2000" dirty="0">
              <a:latin typeface="Calibri" panose="020F0502020204030204" pitchFamily="34" charset="0"/>
            </a:endParaRPr>
          </a:p>
          <a:p>
            <a:r>
              <a:rPr lang="en-US" sz="2000" dirty="0" smtClean="0">
                <a:latin typeface="Calibri" panose="020F0502020204030204" pitchFamily="34" charset="0"/>
              </a:rPr>
              <a:t>Much further south than the model (and associated view line) predicts. </a:t>
            </a:r>
            <a:r>
              <a:rPr lang="en-US" sz="2000" dirty="0" err="1" smtClean="0">
                <a:latin typeface="Calibri" panose="020F0502020204030204" pitchFamily="34" charset="0"/>
              </a:rPr>
              <a:t>Substorms</a:t>
            </a:r>
            <a:r>
              <a:rPr lang="en-US" sz="2000" dirty="0" smtClean="0">
                <a:latin typeface="Calibri" panose="020F0502020204030204" pitchFamily="34" charset="0"/>
              </a:rPr>
              <a:t>? </a:t>
            </a:r>
          </a:p>
          <a:p>
            <a:endParaRPr lang="en-US" sz="2000" dirty="0">
              <a:latin typeface="Calibri" panose="020F0502020204030204" pitchFamily="34" charset="0"/>
            </a:endParaRPr>
          </a:p>
          <a:p>
            <a:r>
              <a:rPr lang="en-US" sz="2000" dirty="0">
                <a:latin typeface="Calibri" panose="020F0502020204030204" pitchFamily="34" charset="0"/>
              </a:rPr>
              <a:t>Can test </a:t>
            </a:r>
            <a:r>
              <a:rPr lang="en-US" sz="2000" dirty="0" smtClean="0">
                <a:latin typeface="Calibri" panose="020F0502020204030204" pitchFamily="34" charset="0"/>
              </a:rPr>
              <a:t>auroral </a:t>
            </a:r>
            <a:r>
              <a:rPr lang="en-US" sz="2000" dirty="0">
                <a:latin typeface="Calibri" panose="020F0502020204030204" pitchFamily="34" charset="0"/>
              </a:rPr>
              <a:t>precipitation </a:t>
            </a:r>
            <a:r>
              <a:rPr lang="en-US" sz="2000" dirty="0" smtClean="0">
                <a:latin typeface="Calibri" panose="020F0502020204030204" pitchFamily="34" charset="0"/>
              </a:rPr>
              <a:t>estimates for visible aurora.</a:t>
            </a:r>
            <a:endParaRPr lang="en-US" sz="2000" dirty="0">
              <a:latin typeface="Calibri" panose="020F0502020204030204" pitchFamily="34" charset="0"/>
            </a:endParaRPr>
          </a:p>
        </p:txBody>
      </p:sp>
      <p:sp>
        <p:nvSpPr>
          <p:cNvPr id="33" name="Oval 32"/>
          <p:cNvSpPr/>
          <p:nvPr/>
        </p:nvSpPr>
        <p:spPr>
          <a:xfrm>
            <a:off x="1701104" y="4694653"/>
            <a:ext cx="365760" cy="4876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734691" y="5086891"/>
            <a:ext cx="365760" cy="4876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343150" y="4779399"/>
            <a:ext cx="365760" cy="48768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a:off x="4169664" y="4938494"/>
            <a:ext cx="1225296" cy="3285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798064" y="4938494"/>
            <a:ext cx="2596896" cy="84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151888" y="4868672"/>
            <a:ext cx="3243072" cy="698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1479567" y="5614815"/>
            <a:ext cx="3909674" cy="1165215"/>
          </a:xfrm>
          <a:prstGeom prst="rect">
            <a:avLst/>
          </a:prstGeom>
          <a:solidFill>
            <a:schemeClr val="tx1"/>
          </a:solidFill>
        </p:spPr>
      </p:pic>
    </p:spTree>
    <p:extLst>
      <p:ext uri="{BB962C8B-B14F-4D97-AF65-F5344CB8AC3E}">
        <p14:creationId xmlns:p14="http://schemas.microsoft.com/office/powerpoint/2010/main" val="334364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7" y="5093384"/>
            <a:ext cx="8582527" cy="1610880"/>
          </a:xfrm>
        </p:spPr>
        <p:txBody>
          <a:bodyPr>
            <a:noAutofit/>
          </a:bodyPr>
          <a:lstStyle/>
          <a:p>
            <a:pPr algn="l"/>
            <a:r>
              <a:rPr lang="en-US" sz="2400" dirty="0" smtClean="0">
                <a:sym typeface="Wingdings"/>
              </a:rPr>
              <a:t>			</a:t>
            </a:r>
            <a:endParaRPr lang="en-US" sz="2000" i="1" dirty="0">
              <a:solidFill>
                <a:srgbClr val="FF0000"/>
              </a:solidFill>
            </a:endParaRPr>
          </a:p>
        </p:txBody>
      </p:sp>
      <p:pic>
        <p:nvPicPr>
          <p:cNvPr id="4" name="Picture 3"/>
          <p:cNvPicPr>
            <a:picLocks noChangeAspect="1"/>
          </p:cNvPicPr>
          <p:nvPr/>
        </p:nvPicPr>
        <p:blipFill rotWithShape="1">
          <a:blip r:embed="rId3"/>
          <a:srcRect t="9841" r="32310"/>
          <a:stretch/>
        </p:blipFill>
        <p:spPr>
          <a:xfrm>
            <a:off x="147048" y="521384"/>
            <a:ext cx="8752098" cy="4572000"/>
          </a:xfrm>
          <a:prstGeom prst="rect">
            <a:avLst/>
          </a:prstGeom>
        </p:spPr>
      </p:pic>
      <p:pic>
        <p:nvPicPr>
          <p:cNvPr id="5" name="Picture 4"/>
          <p:cNvPicPr>
            <a:picLocks noChangeAspect="1"/>
          </p:cNvPicPr>
          <p:nvPr/>
        </p:nvPicPr>
        <p:blipFill rotWithShape="1">
          <a:blip r:embed="rId3"/>
          <a:srcRect b="89563"/>
          <a:stretch/>
        </p:blipFill>
        <p:spPr>
          <a:xfrm>
            <a:off x="160421" y="274638"/>
            <a:ext cx="8783053" cy="374316"/>
          </a:xfrm>
          <a:prstGeom prst="rect">
            <a:avLst/>
          </a:prstGeom>
        </p:spPr>
      </p:pic>
      <p:pic>
        <p:nvPicPr>
          <p:cNvPr id="7" name="Picture 6"/>
          <p:cNvPicPr>
            <a:picLocks noChangeAspect="1"/>
          </p:cNvPicPr>
          <p:nvPr/>
        </p:nvPicPr>
        <p:blipFill rotWithShape="1">
          <a:blip r:embed="rId4"/>
          <a:srcRect t="33017"/>
          <a:stretch/>
        </p:blipFill>
        <p:spPr>
          <a:xfrm>
            <a:off x="2367543" y="5340130"/>
            <a:ext cx="6531603" cy="1364134"/>
          </a:xfrm>
          <a:prstGeom prst="rect">
            <a:avLst/>
          </a:prstGeom>
          <a:solidFill>
            <a:sysClr val="window" lastClr="FFFFFF"/>
          </a:solidFill>
        </p:spPr>
      </p:pic>
    </p:spTree>
    <p:extLst>
      <p:ext uri="{BB962C8B-B14F-4D97-AF65-F5344CB8AC3E}">
        <p14:creationId xmlns:p14="http://schemas.microsoft.com/office/powerpoint/2010/main" val="1072957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486" y="1421087"/>
            <a:ext cx="4955864" cy="5513173"/>
          </a:xfrm>
        </p:spPr>
        <p:txBody>
          <a:bodyPr>
            <a:normAutofit fontScale="85000" lnSpcReduction="20000"/>
          </a:bodyPr>
          <a:lstStyle/>
          <a:p>
            <a:pPr marL="0" indent="0">
              <a:buNone/>
            </a:pPr>
            <a:r>
              <a:rPr lang="en-US" sz="2400" dirty="0" smtClean="0"/>
              <a:t>Morphology varies on multiple scales</a:t>
            </a:r>
          </a:p>
          <a:p>
            <a:r>
              <a:rPr lang="en-US" sz="2400" dirty="0" smtClean="0"/>
              <a:t>Model A: Satellite imagery at ~10 km</a:t>
            </a:r>
            <a:r>
              <a:rPr lang="en-US" sz="2400" baseline="30000" dirty="0" smtClean="0"/>
              <a:t>2</a:t>
            </a:r>
            <a:r>
              <a:rPr lang="en-US" sz="2400" dirty="0" smtClean="0"/>
              <a:t> resolution</a:t>
            </a:r>
          </a:p>
          <a:p>
            <a:pPr marL="457200" lvl="1" indent="0">
              <a:buNone/>
            </a:pPr>
            <a:r>
              <a:rPr lang="en-US" sz="2000" dirty="0" smtClean="0"/>
              <a:t>Model, swath -&gt; global boundary</a:t>
            </a:r>
          </a:p>
          <a:p>
            <a:r>
              <a:rPr lang="en-US" sz="2400" dirty="0" smtClean="0"/>
              <a:t>Model B: Global statistical prediction (~100’s km)</a:t>
            </a:r>
          </a:p>
          <a:p>
            <a:r>
              <a:rPr lang="en-US" sz="2400" dirty="0" smtClean="0"/>
              <a:t>C: Sparse cit. sci. data ~1 km </a:t>
            </a:r>
          </a:p>
          <a:p>
            <a:r>
              <a:rPr lang="en-US" sz="2400" dirty="0" smtClean="0"/>
              <a:t>Ground truth, boundaries more consistent with one model than the other</a:t>
            </a:r>
          </a:p>
          <a:p>
            <a:pPr marL="0" indent="0">
              <a:buNone/>
            </a:pPr>
            <a:endParaRPr lang="en-US" sz="2400" dirty="0"/>
          </a:p>
          <a:p>
            <a:pPr marL="0" indent="0">
              <a:buNone/>
            </a:pPr>
            <a:r>
              <a:rPr lang="en-US" sz="2400" dirty="0" smtClean="0"/>
              <a:t>Model boundary varies by 2-5° (how many km)</a:t>
            </a:r>
          </a:p>
          <a:p>
            <a:pPr marL="0" indent="0">
              <a:buNone/>
            </a:pPr>
            <a:endParaRPr lang="en-US" sz="2400" dirty="0" smtClean="0"/>
          </a:p>
          <a:p>
            <a:pPr marL="0" indent="0">
              <a:buNone/>
            </a:pPr>
            <a:r>
              <a:rPr lang="en-US" sz="2400" dirty="0" smtClean="0"/>
              <a:t>Hybrid data fusion from one can help the other</a:t>
            </a:r>
            <a:endParaRPr lang="is-IS" sz="2400" dirty="0" smtClean="0"/>
          </a:p>
          <a:p>
            <a:r>
              <a:rPr lang="en-US" sz="2400" dirty="0"/>
              <a:t>e</a:t>
            </a:r>
            <a:r>
              <a:rPr lang="en-US" sz="2400" dirty="0" smtClean="0"/>
              <a:t>.g. C</a:t>
            </a:r>
            <a:r>
              <a:rPr lang="is-IS" sz="2400" dirty="0" smtClean="0"/>
              <a:t>itsci data can help Model A fit to global boundary, citsci and satellite data can help overcome statistical model limitations</a:t>
            </a:r>
            <a:endParaRPr lang="en-US" sz="2400" dirty="0" smtClean="0"/>
          </a:p>
          <a:p>
            <a:endParaRPr lang="en-US" sz="2400" dirty="0" smtClean="0"/>
          </a:p>
        </p:txBody>
      </p:sp>
      <p:pic>
        <p:nvPicPr>
          <p:cNvPr id="4" name="Picture 3"/>
          <p:cNvPicPr>
            <a:picLocks noChangeAspect="1"/>
          </p:cNvPicPr>
          <p:nvPr/>
        </p:nvPicPr>
        <p:blipFill rotWithShape="1">
          <a:blip r:embed="rId2"/>
          <a:srcRect t="4795"/>
          <a:stretch/>
        </p:blipFill>
        <p:spPr>
          <a:xfrm>
            <a:off x="5131727" y="282237"/>
            <a:ext cx="3942753" cy="6529144"/>
          </a:xfrm>
          <a:prstGeom prst="rect">
            <a:avLst/>
          </a:prstGeom>
          <a:solidFill>
            <a:schemeClr val="tx1"/>
          </a:solidFill>
        </p:spPr>
      </p:pic>
      <p:pic>
        <p:nvPicPr>
          <p:cNvPr id="5" name="Picture 4"/>
          <p:cNvPicPr>
            <a:picLocks noChangeAspect="1"/>
          </p:cNvPicPr>
          <p:nvPr/>
        </p:nvPicPr>
        <p:blipFill>
          <a:blip r:embed="rId3"/>
          <a:stretch>
            <a:fillRect/>
          </a:stretch>
        </p:blipFill>
        <p:spPr>
          <a:xfrm>
            <a:off x="-1104" y="229285"/>
            <a:ext cx="5791200" cy="977900"/>
          </a:xfrm>
          <a:prstGeom prst="rect">
            <a:avLst/>
          </a:prstGeom>
          <a:solidFill>
            <a:schemeClr val="tx1"/>
          </a:solidFill>
        </p:spPr>
      </p:pic>
    </p:spTree>
    <p:extLst>
      <p:ext uri="{BB962C8B-B14F-4D97-AF65-F5344CB8AC3E}">
        <p14:creationId xmlns:p14="http://schemas.microsoft.com/office/powerpoint/2010/main" val="26520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17" y="132913"/>
            <a:ext cx="8770068" cy="1631216"/>
          </a:xfrm>
          <a:prstGeom prst="rect">
            <a:avLst/>
          </a:prstGeom>
          <a:noFill/>
        </p:spPr>
        <p:txBody>
          <a:bodyPr wrap="square" rtlCol="0">
            <a:spAutoFit/>
          </a:bodyPr>
          <a:lstStyle/>
          <a:p>
            <a:r>
              <a:rPr lang="en-US" sz="2800" b="1" dirty="0" err="1" smtClean="0"/>
              <a:t>Aurorasaurus</a:t>
            </a:r>
            <a:r>
              <a:rPr lang="en-US" sz="2800" b="1" dirty="0" smtClean="0"/>
              <a:t> Space Science Results</a:t>
            </a:r>
          </a:p>
          <a:p>
            <a:pPr marL="571500" indent="-571500">
              <a:buFont typeface="Arial"/>
              <a:buChar char="•"/>
            </a:pPr>
            <a:r>
              <a:rPr lang="en-US" sz="2400" dirty="0" smtClean="0"/>
              <a:t>Rich data is plentiful and can be attained through this platform</a:t>
            </a:r>
          </a:p>
          <a:p>
            <a:pPr marL="571500" indent="-571500">
              <a:buFont typeface="Arial"/>
              <a:buChar char="•"/>
            </a:pPr>
            <a:r>
              <a:rPr lang="en-US" sz="2400" dirty="0" smtClean="0"/>
              <a:t>Integrated data is actionable to improve alerts for visibility of the aurora</a:t>
            </a:r>
            <a:endParaRPr lang="en-US" sz="2000" b="1" dirty="0"/>
          </a:p>
        </p:txBody>
      </p:sp>
      <p:pic>
        <p:nvPicPr>
          <p:cNvPr id="6" name="Picture 5"/>
          <p:cNvPicPr>
            <a:picLocks noChangeAspect="1"/>
          </p:cNvPicPr>
          <p:nvPr/>
        </p:nvPicPr>
        <p:blipFill rotWithShape="1">
          <a:blip r:embed="rId2"/>
          <a:srcRect t="36194"/>
          <a:stretch/>
        </p:blipFill>
        <p:spPr>
          <a:xfrm>
            <a:off x="3464260" y="1836055"/>
            <a:ext cx="5519048" cy="854714"/>
          </a:xfrm>
          <a:prstGeom prst="rect">
            <a:avLst/>
          </a:prstGeom>
          <a:solidFill>
            <a:schemeClr val="tx1"/>
          </a:solidFill>
        </p:spPr>
      </p:pic>
      <p:pic>
        <p:nvPicPr>
          <p:cNvPr id="7" name="Picture 6"/>
          <p:cNvPicPr>
            <a:picLocks noChangeAspect="1"/>
          </p:cNvPicPr>
          <p:nvPr/>
        </p:nvPicPr>
        <p:blipFill rotWithShape="1">
          <a:blip r:embed="rId3"/>
          <a:srcRect t="33017"/>
          <a:stretch/>
        </p:blipFill>
        <p:spPr>
          <a:xfrm>
            <a:off x="238379" y="5648119"/>
            <a:ext cx="5776118" cy="1206350"/>
          </a:xfrm>
          <a:prstGeom prst="rect">
            <a:avLst/>
          </a:prstGeom>
          <a:solidFill>
            <a:schemeClr val="tx1"/>
          </a:solidFill>
        </p:spPr>
      </p:pic>
      <p:pic>
        <p:nvPicPr>
          <p:cNvPr id="8" name="Picture 7"/>
          <p:cNvPicPr>
            <a:picLocks noChangeAspect="1"/>
          </p:cNvPicPr>
          <p:nvPr/>
        </p:nvPicPr>
        <p:blipFill>
          <a:blip r:embed="rId4"/>
          <a:stretch>
            <a:fillRect/>
          </a:stretch>
        </p:blipFill>
        <p:spPr>
          <a:xfrm>
            <a:off x="910474" y="2824901"/>
            <a:ext cx="3909674" cy="1165215"/>
          </a:xfrm>
          <a:prstGeom prst="rect">
            <a:avLst/>
          </a:prstGeom>
          <a:solidFill>
            <a:schemeClr val="tx1"/>
          </a:solidFill>
        </p:spPr>
      </p:pic>
      <p:pic>
        <p:nvPicPr>
          <p:cNvPr id="9" name="Picture 8"/>
          <p:cNvPicPr>
            <a:picLocks noChangeAspect="1"/>
          </p:cNvPicPr>
          <p:nvPr/>
        </p:nvPicPr>
        <p:blipFill>
          <a:blip r:embed="rId5"/>
          <a:stretch>
            <a:fillRect/>
          </a:stretch>
        </p:blipFill>
        <p:spPr>
          <a:xfrm>
            <a:off x="779834" y="1731477"/>
            <a:ext cx="1741439" cy="1122887"/>
          </a:xfrm>
          <a:prstGeom prst="rect">
            <a:avLst/>
          </a:prstGeom>
          <a:solidFill>
            <a:schemeClr val="tx1"/>
          </a:solidFill>
          <a:ln>
            <a:solidFill>
              <a:schemeClr val="accent2"/>
            </a:solidFill>
          </a:ln>
        </p:spPr>
      </p:pic>
      <p:pic>
        <p:nvPicPr>
          <p:cNvPr id="10" name="Picture 9"/>
          <p:cNvPicPr>
            <a:picLocks noChangeAspect="1"/>
          </p:cNvPicPr>
          <p:nvPr/>
        </p:nvPicPr>
        <p:blipFill>
          <a:blip r:embed="rId6"/>
          <a:stretch>
            <a:fillRect/>
          </a:stretch>
        </p:blipFill>
        <p:spPr>
          <a:xfrm>
            <a:off x="5231079" y="2690769"/>
            <a:ext cx="3545775" cy="2074057"/>
          </a:xfrm>
          <a:prstGeom prst="rect">
            <a:avLst/>
          </a:prstGeom>
          <a:solidFill>
            <a:schemeClr val="tx1"/>
          </a:solidFill>
        </p:spPr>
      </p:pic>
      <p:pic>
        <p:nvPicPr>
          <p:cNvPr id="11" name="Picture 10"/>
          <p:cNvPicPr>
            <a:picLocks noChangeAspect="1"/>
          </p:cNvPicPr>
          <p:nvPr/>
        </p:nvPicPr>
        <p:blipFill rotWithShape="1">
          <a:blip r:embed="rId7"/>
          <a:srcRect t="64282"/>
          <a:stretch/>
        </p:blipFill>
        <p:spPr>
          <a:xfrm>
            <a:off x="6690158" y="4709477"/>
            <a:ext cx="2293150" cy="205725"/>
          </a:xfrm>
          <a:prstGeom prst="rect">
            <a:avLst/>
          </a:prstGeom>
          <a:solidFill>
            <a:schemeClr val="tx1"/>
          </a:solidFill>
        </p:spPr>
      </p:pic>
      <p:pic>
        <p:nvPicPr>
          <p:cNvPr id="12" name="Picture 11"/>
          <p:cNvPicPr>
            <a:picLocks noChangeAspect="1"/>
          </p:cNvPicPr>
          <p:nvPr/>
        </p:nvPicPr>
        <p:blipFill>
          <a:blip r:embed="rId8"/>
          <a:stretch>
            <a:fillRect/>
          </a:stretch>
        </p:blipFill>
        <p:spPr>
          <a:xfrm>
            <a:off x="4820148" y="5697949"/>
            <a:ext cx="4047138" cy="959327"/>
          </a:xfrm>
          <a:prstGeom prst="rect">
            <a:avLst/>
          </a:prstGeom>
          <a:solidFill>
            <a:schemeClr val="tx1"/>
          </a:solidFill>
        </p:spPr>
      </p:pic>
      <p:pic>
        <p:nvPicPr>
          <p:cNvPr id="13" name="Picture 12"/>
          <p:cNvPicPr>
            <a:picLocks noChangeAspect="1"/>
          </p:cNvPicPr>
          <p:nvPr/>
        </p:nvPicPr>
        <p:blipFill>
          <a:blip r:embed="rId9"/>
          <a:stretch>
            <a:fillRect/>
          </a:stretch>
        </p:blipFill>
        <p:spPr>
          <a:xfrm>
            <a:off x="535847" y="4132767"/>
            <a:ext cx="5560856" cy="1349240"/>
          </a:xfrm>
          <a:prstGeom prst="rect">
            <a:avLst/>
          </a:prstGeom>
          <a:solidFill>
            <a:schemeClr val="tx1"/>
          </a:solidFill>
          <a:ln>
            <a:solidFill>
              <a:schemeClr val="accent2"/>
            </a:solidFill>
          </a:ln>
        </p:spPr>
      </p:pic>
    </p:spTree>
    <p:extLst>
      <p:ext uri="{BB962C8B-B14F-4D97-AF65-F5344CB8AC3E}">
        <p14:creationId xmlns:p14="http://schemas.microsoft.com/office/powerpoint/2010/main" val="64525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402360"/>
            <a:ext cx="8468389" cy="5895806"/>
          </a:xfrm>
        </p:spPr>
        <p:txBody>
          <a:bodyPr>
            <a:normAutofit fontScale="92500" lnSpcReduction="10000"/>
          </a:bodyPr>
          <a:lstStyle/>
          <a:p>
            <a:r>
              <a:rPr lang="en-US" dirty="0" smtClean="0"/>
              <a:t>Continued evolution of </a:t>
            </a:r>
            <a:r>
              <a:rPr lang="en-US" dirty="0" err="1" smtClean="0"/>
              <a:t>Aurorasaurus</a:t>
            </a:r>
            <a:r>
              <a:rPr lang="en-US" dirty="0" smtClean="0"/>
              <a:t> with new technology, open innovation, and interdisciplinary development </a:t>
            </a:r>
          </a:p>
          <a:p>
            <a:pPr lvl="1"/>
            <a:r>
              <a:rPr lang="en-US" dirty="0" smtClean="0"/>
              <a:t>Data assimilation approach</a:t>
            </a:r>
          </a:p>
          <a:p>
            <a:pPr lvl="1"/>
            <a:r>
              <a:rPr lang="en-US" dirty="0" smtClean="0"/>
              <a:t>CAN collaborations around citizen science</a:t>
            </a:r>
          </a:p>
          <a:p>
            <a:pPr lvl="2"/>
            <a:r>
              <a:rPr lang="en-US" dirty="0"/>
              <a:t>Broader public awareness around observable space </a:t>
            </a:r>
            <a:r>
              <a:rPr lang="en-US" dirty="0" smtClean="0"/>
              <a:t>weather</a:t>
            </a:r>
          </a:p>
          <a:p>
            <a:pPr lvl="1"/>
            <a:r>
              <a:rPr lang="en-US" dirty="0" smtClean="0"/>
              <a:t>Citizen </a:t>
            </a:r>
            <a:r>
              <a:rPr lang="en-US" dirty="0"/>
              <a:t>science being used operationally, </a:t>
            </a:r>
            <a:r>
              <a:rPr lang="en-US" dirty="0" smtClean="0"/>
              <a:t>globally</a:t>
            </a:r>
          </a:p>
          <a:p>
            <a:pPr lvl="1"/>
            <a:r>
              <a:rPr lang="en-US" dirty="0"/>
              <a:t>Integrated Maker, </a:t>
            </a:r>
            <a:r>
              <a:rPr lang="en-US" dirty="0" err="1"/>
              <a:t>IoT</a:t>
            </a:r>
            <a:r>
              <a:rPr lang="en-US" dirty="0"/>
              <a:t> </a:t>
            </a:r>
            <a:r>
              <a:rPr lang="en-US" dirty="0" smtClean="0"/>
              <a:t>activities</a:t>
            </a:r>
          </a:p>
          <a:p>
            <a:pPr lvl="1"/>
            <a:r>
              <a:rPr lang="en-US" dirty="0" smtClean="0"/>
              <a:t>Multiple skins, extensions, </a:t>
            </a:r>
            <a:r>
              <a:rPr lang="en-US" dirty="0"/>
              <a:t>and translations of </a:t>
            </a:r>
            <a:r>
              <a:rPr lang="en-US" dirty="0" err="1"/>
              <a:t>Aurorasaurus</a:t>
            </a:r>
            <a:endParaRPr lang="en-US" dirty="0"/>
          </a:p>
          <a:p>
            <a:pPr marL="1314450" lvl="2" indent="-514350"/>
            <a:r>
              <a:rPr lang="en-US" dirty="0"/>
              <a:t>A version for other phenomena</a:t>
            </a:r>
            <a:r>
              <a:rPr lang="is-IS" dirty="0"/>
              <a:t>… sprites, </a:t>
            </a:r>
            <a:r>
              <a:rPr lang="is-IS" dirty="0" smtClean="0"/>
              <a:t>NLC’s</a:t>
            </a:r>
          </a:p>
          <a:p>
            <a:pPr marL="1314450" lvl="2" indent="-514350"/>
            <a:r>
              <a:rPr lang="en-US" dirty="0" smtClean="0"/>
              <a:t>Integrated </a:t>
            </a:r>
            <a:r>
              <a:rPr lang="en-US" dirty="0"/>
              <a:t>image analysis citizen </a:t>
            </a:r>
            <a:r>
              <a:rPr lang="en-US" dirty="0" smtClean="0"/>
              <a:t>science</a:t>
            </a:r>
          </a:p>
          <a:p>
            <a:pPr marL="1314450" lvl="2" indent="-514350"/>
            <a:r>
              <a:rPr lang="en-US" dirty="0"/>
              <a:t>Integrated to weather </a:t>
            </a:r>
            <a:r>
              <a:rPr lang="en-US" dirty="0" smtClean="0"/>
              <a:t>apps</a:t>
            </a:r>
          </a:p>
          <a:p>
            <a:pPr marL="1314450" lvl="2" indent="-514350"/>
            <a:r>
              <a:rPr lang="en-US" dirty="0"/>
              <a:t>Integrated community/social platform</a:t>
            </a:r>
          </a:p>
          <a:p>
            <a:pPr marL="1771650" lvl="3" indent="-514350"/>
            <a:endParaRPr lang="en-US" dirty="0"/>
          </a:p>
        </p:txBody>
      </p:sp>
    </p:spTree>
    <p:extLst>
      <p:ext uri="{BB962C8B-B14F-4D97-AF65-F5344CB8AC3E}">
        <p14:creationId xmlns:p14="http://schemas.microsoft.com/office/powerpoint/2010/main" val="177522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199" y="1588761"/>
            <a:ext cx="7079673" cy="4525963"/>
          </a:xfrm>
        </p:spPr>
        <p:txBody>
          <a:bodyPr>
            <a:normAutofit/>
          </a:bodyPr>
          <a:lstStyle/>
          <a:p>
            <a:r>
              <a:rPr lang="en-US" sz="2400" dirty="0" smtClean="0"/>
              <a:t>Why Citizen Science? </a:t>
            </a:r>
          </a:p>
          <a:p>
            <a:r>
              <a:rPr lang="en-US" sz="2400" dirty="0" smtClean="0"/>
              <a:t>What is Aurorasaurus?</a:t>
            </a:r>
          </a:p>
          <a:p>
            <a:r>
              <a:rPr lang="en-US" sz="2400" dirty="0" smtClean="0"/>
              <a:t>What </a:t>
            </a:r>
            <a:r>
              <a:rPr lang="en-US" sz="2400" dirty="0" smtClean="0"/>
              <a:t>is the problem and why is citizen science well-suited to provide quantitative improvements?</a:t>
            </a:r>
          </a:p>
          <a:p>
            <a:r>
              <a:rPr lang="en-US" sz="2400" dirty="0" smtClean="0"/>
              <a:t>Where </a:t>
            </a:r>
            <a:r>
              <a:rPr lang="en-US" sz="2400" dirty="0" smtClean="0"/>
              <a:t>are we going next?</a:t>
            </a:r>
            <a:endParaRPr lang="en-US" sz="24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3128" y="140169"/>
            <a:ext cx="1368000" cy="1368000"/>
          </a:xfrm>
          <a:prstGeom prst="rect">
            <a:avLst/>
          </a:prstGeom>
          <a:ln>
            <a:noFill/>
          </a:ln>
          <a:effectLst>
            <a:outerShdw blurRad="190500" algn="tl" rotWithShape="0">
              <a:srgbClr val="000000">
                <a:alpha val="70000"/>
              </a:srgbClr>
            </a:outerShdw>
          </a:effectLst>
        </p:spPr>
      </p:pic>
      <p:sp>
        <p:nvSpPr>
          <p:cNvPr id="4" name="TextBox 3"/>
          <p:cNvSpPr txBox="1"/>
          <p:nvPr/>
        </p:nvSpPr>
        <p:spPr>
          <a:xfrm>
            <a:off x="87904" y="5374127"/>
            <a:ext cx="9000872" cy="1477328"/>
          </a:xfrm>
          <a:prstGeom prst="rect">
            <a:avLst/>
          </a:prstGeom>
          <a:noFill/>
        </p:spPr>
        <p:txBody>
          <a:bodyPr wrap="square" rtlCol="0">
            <a:spAutoFit/>
          </a:bodyPr>
          <a:lstStyle/>
          <a:p>
            <a:r>
              <a:rPr lang="en-US" dirty="0" smtClean="0">
                <a:solidFill>
                  <a:srgbClr val="FF0000"/>
                </a:solidFill>
              </a:rPr>
              <a:t>Core Team Members: </a:t>
            </a:r>
            <a:r>
              <a:rPr lang="en-US" dirty="0" smtClean="0"/>
              <a:t>Liz MacDonald, Matt </a:t>
            </a:r>
            <a:r>
              <a:rPr lang="en-US" dirty="0" err="1" smtClean="0"/>
              <a:t>Heavner</a:t>
            </a:r>
            <a:r>
              <a:rPr lang="en-US" dirty="0" smtClean="0"/>
              <a:t>, Michelle Hall, Andrea Tapia, </a:t>
            </a:r>
            <a:r>
              <a:rPr lang="en-US" dirty="0" err="1" smtClean="0"/>
              <a:t>Burcu</a:t>
            </a:r>
            <a:r>
              <a:rPr lang="en-US" dirty="0" smtClean="0"/>
              <a:t> </a:t>
            </a:r>
            <a:r>
              <a:rPr lang="en-US" dirty="0" err="1" smtClean="0"/>
              <a:t>Kosar</a:t>
            </a:r>
            <a:r>
              <a:rPr lang="en-US" dirty="0" smtClean="0"/>
              <a:t>, Nathan Case, </a:t>
            </a:r>
            <a:r>
              <a:rPr lang="en-US" dirty="0" err="1" smtClean="0"/>
              <a:t>Aaluk</a:t>
            </a:r>
            <a:r>
              <a:rPr lang="en-US" dirty="0" smtClean="0"/>
              <a:t> </a:t>
            </a:r>
            <a:r>
              <a:rPr lang="en-US" dirty="0" err="1" smtClean="0"/>
              <a:t>Edwardson</a:t>
            </a:r>
            <a:r>
              <a:rPr lang="en-US" dirty="0" smtClean="0"/>
              <a:t>, Kasha Patel, Nick </a:t>
            </a:r>
            <a:r>
              <a:rPr lang="en-US" dirty="0" err="1" smtClean="0"/>
              <a:t>Lalone</a:t>
            </a:r>
            <a:r>
              <a:rPr lang="en-US" dirty="0" smtClean="0"/>
              <a:t>, Jessica Clayton, Mike Cook, David Kingman</a:t>
            </a:r>
          </a:p>
          <a:p>
            <a:r>
              <a:rPr lang="en-US" dirty="0" smtClean="0">
                <a:solidFill>
                  <a:srgbClr val="FF0000"/>
                </a:solidFill>
              </a:rPr>
              <a:t>Extended Team: </a:t>
            </a:r>
            <a:r>
              <a:rPr lang="en-US" dirty="0" smtClean="0"/>
              <a:t>Scientist Network + Local Leaders = Ambassador Network, Advisory Board, Citizen Scientists</a:t>
            </a:r>
          </a:p>
        </p:txBody>
      </p:sp>
      <p:pic>
        <p:nvPicPr>
          <p:cNvPr id="7" name="Picture 6" descr="VR aurora.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92164" y="108435"/>
            <a:ext cx="1272350" cy="1309204"/>
          </a:xfrm>
          <a:prstGeom prst="rect">
            <a:avLst/>
          </a:prstGeom>
        </p:spPr>
      </p:pic>
    </p:spTree>
    <p:extLst>
      <p:ext uri="{BB962C8B-B14F-4D97-AF65-F5344CB8AC3E}">
        <p14:creationId xmlns:p14="http://schemas.microsoft.com/office/powerpoint/2010/main" val="38622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p:sp>
        <p:nvSpPr>
          <p:cNvPr id="3" name="Content Placeholder 2"/>
          <p:cNvSpPr>
            <a:spLocks noGrp="1"/>
          </p:cNvSpPr>
          <p:nvPr>
            <p:ph idx="1"/>
          </p:nvPr>
        </p:nvSpPr>
        <p:spPr/>
        <p:txBody>
          <a:bodyPr/>
          <a:lstStyle/>
          <a:p>
            <a:r>
              <a:rPr lang="en-US" dirty="0" err="1" smtClean="0"/>
              <a:t>Zooniverse</a:t>
            </a:r>
            <a:r>
              <a:rPr lang="en-US" dirty="0" smtClean="0"/>
              <a:t> has paved the way</a:t>
            </a:r>
          </a:p>
          <a:p>
            <a:r>
              <a:rPr lang="en-US" dirty="0" smtClean="0"/>
              <a:t>Partnering to offer more ways to participate and learn</a:t>
            </a:r>
            <a:endParaRPr lang="en-US" dirty="0"/>
          </a:p>
        </p:txBody>
      </p:sp>
      <p:pic>
        <p:nvPicPr>
          <p:cNvPr id="4" name="Picture 3"/>
          <p:cNvPicPr>
            <a:picLocks noChangeAspect="1"/>
          </p:cNvPicPr>
          <p:nvPr/>
        </p:nvPicPr>
        <p:blipFill>
          <a:blip r:embed="rId2"/>
          <a:stretch>
            <a:fillRect/>
          </a:stretch>
        </p:blipFill>
        <p:spPr>
          <a:xfrm>
            <a:off x="2795056" y="2850918"/>
            <a:ext cx="5891744" cy="3654713"/>
          </a:xfrm>
          <a:prstGeom prst="rect">
            <a:avLst/>
          </a:prstGeom>
        </p:spPr>
      </p:pic>
      <p:pic>
        <p:nvPicPr>
          <p:cNvPr id="5" name="Picture 4"/>
          <p:cNvPicPr>
            <a:picLocks noChangeAspect="1"/>
          </p:cNvPicPr>
          <p:nvPr/>
        </p:nvPicPr>
        <p:blipFill>
          <a:blip r:embed="rId3"/>
          <a:stretch>
            <a:fillRect/>
          </a:stretch>
        </p:blipFill>
        <p:spPr>
          <a:xfrm>
            <a:off x="166180" y="39400"/>
            <a:ext cx="1809696" cy="1646169"/>
          </a:xfrm>
          <a:prstGeom prst="rect">
            <a:avLst/>
          </a:prstGeom>
        </p:spPr>
      </p:pic>
      <p:pic>
        <p:nvPicPr>
          <p:cNvPr id="6" name="Picture 5"/>
          <p:cNvPicPr>
            <a:picLocks noChangeAspect="1"/>
          </p:cNvPicPr>
          <p:nvPr/>
        </p:nvPicPr>
        <p:blipFill>
          <a:blip r:embed="rId4"/>
          <a:stretch>
            <a:fillRect/>
          </a:stretch>
        </p:blipFill>
        <p:spPr>
          <a:xfrm>
            <a:off x="-1" y="6505629"/>
            <a:ext cx="9144000" cy="352371"/>
          </a:xfrm>
          <a:prstGeom prst="rect">
            <a:avLst/>
          </a:prstGeom>
        </p:spPr>
      </p:pic>
      <p:pic>
        <p:nvPicPr>
          <p:cNvPr id="7" name="Picture 6"/>
          <p:cNvPicPr>
            <a:picLocks noChangeAspect="1"/>
          </p:cNvPicPr>
          <p:nvPr/>
        </p:nvPicPr>
        <p:blipFill>
          <a:blip r:embed="rId5"/>
          <a:stretch>
            <a:fillRect/>
          </a:stretch>
        </p:blipFill>
        <p:spPr>
          <a:xfrm>
            <a:off x="5357613" y="63140"/>
            <a:ext cx="3750776" cy="535425"/>
          </a:xfrm>
          <a:prstGeom prst="rect">
            <a:avLst/>
          </a:prstGeom>
        </p:spPr>
      </p:pic>
    </p:spTree>
    <p:extLst>
      <p:ext uri="{BB962C8B-B14F-4D97-AF65-F5344CB8AC3E}">
        <p14:creationId xmlns:p14="http://schemas.microsoft.com/office/powerpoint/2010/main" val="62683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 y="119196"/>
            <a:ext cx="9052560" cy="478748"/>
          </a:xfrm>
        </p:spPr>
        <p:txBody>
          <a:bodyPr>
            <a:noAutofit/>
          </a:bodyPr>
          <a:lstStyle/>
          <a:p>
            <a:r>
              <a:rPr lang="en-US" sz="2800" dirty="0" smtClean="0">
                <a:solidFill>
                  <a:schemeClr val="bg1"/>
                </a:solidFill>
              </a:rPr>
              <a:t>Why citizen science? </a:t>
            </a:r>
            <a:endParaRPr lang="en-US" sz="2800" dirty="0">
              <a:solidFill>
                <a:schemeClr val="bg1"/>
              </a:solidFill>
            </a:endParaRPr>
          </a:p>
        </p:txBody>
      </p:sp>
      <p:pic>
        <p:nvPicPr>
          <p:cNvPr id="4" name="Picture 3"/>
          <p:cNvPicPr>
            <a:picLocks noChangeAspect="1"/>
          </p:cNvPicPr>
          <p:nvPr/>
        </p:nvPicPr>
        <p:blipFill>
          <a:blip r:embed="rId3"/>
          <a:stretch>
            <a:fillRect/>
          </a:stretch>
        </p:blipFill>
        <p:spPr>
          <a:xfrm>
            <a:off x="0" y="709863"/>
            <a:ext cx="9144000" cy="6148137"/>
          </a:xfrm>
          <a:prstGeom prst="rect">
            <a:avLst/>
          </a:prstGeom>
        </p:spPr>
      </p:pic>
      <p:pic>
        <p:nvPicPr>
          <p:cNvPr id="5" name="Picture 4"/>
          <p:cNvPicPr>
            <a:picLocks noChangeAspect="1"/>
          </p:cNvPicPr>
          <p:nvPr/>
        </p:nvPicPr>
        <p:blipFill rotWithShape="1">
          <a:blip r:embed="rId3"/>
          <a:srcRect l="725" t="94349" r="77690" b="728"/>
          <a:stretch/>
        </p:blipFill>
        <p:spPr>
          <a:xfrm>
            <a:off x="141305" y="3669968"/>
            <a:ext cx="4738696" cy="726797"/>
          </a:xfrm>
          <a:prstGeom prst="rect">
            <a:avLst/>
          </a:prstGeom>
          <a:ln>
            <a:solidFill>
              <a:schemeClr val="tx1"/>
            </a:solidFill>
          </a:ln>
        </p:spPr>
      </p:pic>
    </p:spTree>
    <p:extLst>
      <p:ext uri="{BB962C8B-B14F-4D97-AF65-F5344CB8AC3E}">
        <p14:creationId xmlns:p14="http://schemas.microsoft.com/office/powerpoint/2010/main" val="1640118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may contain: sky, nature and wat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0" y="122238"/>
            <a:ext cx="4333297" cy="6499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8703" y="89972"/>
            <a:ext cx="2344681" cy="369332"/>
          </a:xfrm>
          <a:prstGeom prst="rect">
            <a:avLst/>
          </a:prstGeom>
          <a:noFill/>
        </p:spPr>
        <p:txBody>
          <a:bodyPr wrap="none" rtlCol="0">
            <a:spAutoFit/>
          </a:bodyPr>
          <a:lstStyle/>
          <a:p>
            <a:r>
              <a:rPr lang="en-US" dirty="0" smtClean="0">
                <a:solidFill>
                  <a:schemeClr val="bg1"/>
                </a:solidFill>
              </a:rPr>
              <a:t>Alberta Aurora Chasers</a:t>
            </a:r>
            <a:endParaRPr lang="en-US" dirty="0">
              <a:solidFill>
                <a:schemeClr val="bg1"/>
              </a:solidFill>
            </a:endParaRPr>
          </a:p>
        </p:txBody>
      </p:sp>
      <p:sp>
        <p:nvSpPr>
          <p:cNvPr id="5" name="TextBox 4"/>
          <p:cNvSpPr txBox="1"/>
          <p:nvPr/>
        </p:nvSpPr>
        <p:spPr>
          <a:xfrm>
            <a:off x="7029213" y="6316660"/>
            <a:ext cx="2419586" cy="307777"/>
          </a:xfrm>
          <a:prstGeom prst="rect">
            <a:avLst/>
          </a:prstGeom>
          <a:noFill/>
        </p:spPr>
        <p:txBody>
          <a:bodyPr wrap="square" rtlCol="0">
            <a:spAutoFit/>
          </a:bodyPr>
          <a:lstStyle/>
          <a:p>
            <a:r>
              <a:rPr lang="en-US" sz="1400" i="1" dirty="0" smtClean="0">
                <a:solidFill>
                  <a:schemeClr val="bg1"/>
                </a:solidFill>
              </a:rPr>
              <a:t>Paul </a:t>
            </a:r>
            <a:r>
              <a:rPr lang="en-US" sz="1400" i="1" dirty="0" err="1" smtClean="0">
                <a:solidFill>
                  <a:schemeClr val="bg1"/>
                </a:solidFill>
              </a:rPr>
              <a:t>Zizka</a:t>
            </a:r>
            <a:r>
              <a:rPr lang="en-US" sz="1400" i="1" dirty="0" smtClean="0">
                <a:solidFill>
                  <a:schemeClr val="bg1"/>
                </a:solidFill>
              </a:rPr>
              <a:t> Photography</a:t>
            </a:r>
            <a:endParaRPr lang="en-US" sz="1400" i="1" dirty="0">
              <a:solidFill>
                <a:schemeClr val="bg1"/>
              </a:solidFill>
            </a:endParaRPr>
          </a:p>
        </p:txBody>
      </p:sp>
      <p:pic>
        <p:nvPicPr>
          <p:cNvPr id="1028" name="Picture 4" descr="Image may contain: sky, cloud, tree, outdoor and natu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078" y="2509156"/>
            <a:ext cx="3993589" cy="26617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57895" y="4926050"/>
            <a:ext cx="1244251" cy="307777"/>
          </a:xfrm>
          <a:prstGeom prst="rect">
            <a:avLst/>
          </a:prstGeom>
          <a:noFill/>
        </p:spPr>
        <p:txBody>
          <a:bodyPr wrap="none" rtlCol="0">
            <a:spAutoFit/>
          </a:bodyPr>
          <a:lstStyle/>
          <a:p>
            <a:r>
              <a:rPr lang="en-US" sz="1400" i="1" dirty="0" smtClean="0">
                <a:solidFill>
                  <a:schemeClr val="bg1"/>
                </a:solidFill>
              </a:rPr>
              <a:t>John Andersen</a:t>
            </a:r>
            <a:endParaRPr lang="en-US" sz="1400" i="1" dirty="0">
              <a:solidFill>
                <a:schemeClr val="bg1"/>
              </a:solidFill>
            </a:endParaRPr>
          </a:p>
        </p:txBody>
      </p:sp>
      <p:sp>
        <p:nvSpPr>
          <p:cNvPr id="7" name="TextBox 6"/>
          <p:cNvSpPr txBox="1"/>
          <p:nvPr/>
        </p:nvSpPr>
        <p:spPr>
          <a:xfrm>
            <a:off x="238703" y="633442"/>
            <a:ext cx="3948590" cy="646331"/>
          </a:xfrm>
          <a:prstGeom prst="rect">
            <a:avLst/>
          </a:prstGeom>
          <a:noFill/>
        </p:spPr>
        <p:txBody>
          <a:bodyPr wrap="square" rtlCol="0">
            <a:spAutoFit/>
          </a:bodyPr>
          <a:lstStyle/>
          <a:p>
            <a:r>
              <a:rPr lang="en-US" i="1" dirty="0" smtClean="0">
                <a:solidFill>
                  <a:schemeClr val="bg1"/>
                </a:solidFill>
              </a:rPr>
              <a:t>Steve - The arc formerly known as the proton arc</a:t>
            </a:r>
            <a:endParaRPr lang="en-US" i="1" dirty="0">
              <a:solidFill>
                <a:schemeClr val="bg1"/>
              </a:solidFill>
            </a:endParaRPr>
          </a:p>
        </p:txBody>
      </p:sp>
      <p:cxnSp>
        <p:nvCxnSpPr>
          <p:cNvPr id="9" name="Straight Connector 8"/>
          <p:cNvCxnSpPr/>
          <p:nvPr/>
        </p:nvCxnSpPr>
        <p:spPr>
          <a:xfrm>
            <a:off x="283702" y="459304"/>
            <a:ext cx="403434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3702" y="1453910"/>
            <a:ext cx="4013965" cy="954107"/>
          </a:xfrm>
          <a:prstGeom prst="rect">
            <a:avLst/>
          </a:prstGeom>
          <a:noFill/>
        </p:spPr>
        <p:txBody>
          <a:bodyPr wrap="square" rtlCol="0">
            <a:spAutoFit/>
          </a:bodyPr>
          <a:lstStyle/>
          <a:p>
            <a:r>
              <a:rPr lang="en-US" sz="1400" dirty="0" smtClean="0">
                <a:solidFill>
                  <a:schemeClr val="bg1"/>
                </a:solidFill>
              </a:rPr>
              <a:t>Through a coordinated effort has been determined to be emission due to a thermally enhanced electron population in a very narrow flow channel below the typical aurora.</a:t>
            </a:r>
            <a:endParaRPr lang="en-US" sz="1400" dirty="0">
              <a:solidFill>
                <a:schemeClr val="bg1"/>
              </a:solidFill>
            </a:endParaRPr>
          </a:p>
        </p:txBody>
      </p:sp>
    </p:spTree>
    <p:extLst>
      <p:ext uri="{BB962C8B-B14F-4D97-AF65-F5344CB8AC3E}">
        <p14:creationId xmlns:p14="http://schemas.microsoft.com/office/powerpoint/2010/main" val="22287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may contain: sky, nature and wat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0" y="122238"/>
            <a:ext cx="4333297" cy="6499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8703" y="89972"/>
            <a:ext cx="2344681" cy="369332"/>
          </a:xfrm>
          <a:prstGeom prst="rect">
            <a:avLst/>
          </a:prstGeom>
          <a:noFill/>
        </p:spPr>
        <p:txBody>
          <a:bodyPr wrap="none" rtlCol="0">
            <a:spAutoFit/>
          </a:bodyPr>
          <a:lstStyle/>
          <a:p>
            <a:r>
              <a:rPr lang="en-US" dirty="0" smtClean="0">
                <a:solidFill>
                  <a:schemeClr val="bg1"/>
                </a:solidFill>
              </a:rPr>
              <a:t>Alberta Aurora Chasers</a:t>
            </a:r>
            <a:endParaRPr lang="en-US" dirty="0">
              <a:solidFill>
                <a:schemeClr val="bg1"/>
              </a:solidFill>
            </a:endParaRPr>
          </a:p>
        </p:txBody>
      </p:sp>
      <p:sp>
        <p:nvSpPr>
          <p:cNvPr id="5" name="TextBox 4"/>
          <p:cNvSpPr txBox="1"/>
          <p:nvPr/>
        </p:nvSpPr>
        <p:spPr>
          <a:xfrm>
            <a:off x="7029213" y="6316660"/>
            <a:ext cx="2419586" cy="307777"/>
          </a:xfrm>
          <a:prstGeom prst="rect">
            <a:avLst/>
          </a:prstGeom>
          <a:noFill/>
        </p:spPr>
        <p:txBody>
          <a:bodyPr wrap="square" rtlCol="0">
            <a:spAutoFit/>
          </a:bodyPr>
          <a:lstStyle/>
          <a:p>
            <a:r>
              <a:rPr lang="en-US" sz="1400" i="1" dirty="0" smtClean="0">
                <a:solidFill>
                  <a:schemeClr val="bg1"/>
                </a:solidFill>
              </a:rPr>
              <a:t>Paul </a:t>
            </a:r>
            <a:r>
              <a:rPr lang="en-US" sz="1400" i="1" dirty="0" err="1" smtClean="0">
                <a:solidFill>
                  <a:schemeClr val="bg1"/>
                </a:solidFill>
              </a:rPr>
              <a:t>Zizka</a:t>
            </a:r>
            <a:r>
              <a:rPr lang="en-US" sz="1400" i="1" dirty="0" smtClean="0">
                <a:solidFill>
                  <a:schemeClr val="bg1"/>
                </a:solidFill>
              </a:rPr>
              <a:t> Photography</a:t>
            </a:r>
            <a:endParaRPr lang="en-US" sz="1400" i="1" dirty="0">
              <a:solidFill>
                <a:schemeClr val="bg1"/>
              </a:solidFill>
            </a:endParaRPr>
          </a:p>
        </p:txBody>
      </p:sp>
      <p:pic>
        <p:nvPicPr>
          <p:cNvPr id="1028" name="Picture 4" descr="Image may contain: sky, cloud, tree, outdoor and natur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078" y="2509156"/>
            <a:ext cx="3993589" cy="26617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57895" y="4926050"/>
            <a:ext cx="1244251" cy="307777"/>
          </a:xfrm>
          <a:prstGeom prst="rect">
            <a:avLst/>
          </a:prstGeom>
          <a:noFill/>
        </p:spPr>
        <p:txBody>
          <a:bodyPr wrap="none" rtlCol="0">
            <a:spAutoFit/>
          </a:bodyPr>
          <a:lstStyle/>
          <a:p>
            <a:r>
              <a:rPr lang="en-US" sz="1400" i="1" dirty="0" smtClean="0">
                <a:solidFill>
                  <a:schemeClr val="bg1"/>
                </a:solidFill>
              </a:rPr>
              <a:t>John Andersen</a:t>
            </a:r>
            <a:endParaRPr lang="en-US" sz="1400" i="1" dirty="0">
              <a:solidFill>
                <a:schemeClr val="bg1"/>
              </a:solidFill>
            </a:endParaRPr>
          </a:p>
        </p:txBody>
      </p:sp>
      <p:sp>
        <p:nvSpPr>
          <p:cNvPr id="7" name="TextBox 6"/>
          <p:cNvSpPr txBox="1"/>
          <p:nvPr/>
        </p:nvSpPr>
        <p:spPr>
          <a:xfrm>
            <a:off x="238703" y="633442"/>
            <a:ext cx="3948590" cy="646331"/>
          </a:xfrm>
          <a:prstGeom prst="rect">
            <a:avLst/>
          </a:prstGeom>
          <a:noFill/>
        </p:spPr>
        <p:txBody>
          <a:bodyPr wrap="square" rtlCol="0">
            <a:spAutoFit/>
          </a:bodyPr>
          <a:lstStyle/>
          <a:p>
            <a:r>
              <a:rPr lang="en-US" i="1" dirty="0" smtClean="0">
                <a:solidFill>
                  <a:schemeClr val="bg1"/>
                </a:solidFill>
              </a:rPr>
              <a:t>Steve - The arc formerly known as the proton arc</a:t>
            </a:r>
            <a:endParaRPr lang="en-US" i="1" dirty="0">
              <a:solidFill>
                <a:schemeClr val="bg1"/>
              </a:solidFill>
            </a:endParaRPr>
          </a:p>
        </p:txBody>
      </p:sp>
      <p:cxnSp>
        <p:nvCxnSpPr>
          <p:cNvPr id="9" name="Straight Connector 8"/>
          <p:cNvCxnSpPr/>
          <p:nvPr/>
        </p:nvCxnSpPr>
        <p:spPr>
          <a:xfrm>
            <a:off x="283702" y="459304"/>
            <a:ext cx="4034343"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3702" y="1352641"/>
            <a:ext cx="4013965" cy="1169551"/>
          </a:xfrm>
          <a:prstGeom prst="rect">
            <a:avLst/>
          </a:prstGeom>
          <a:noFill/>
        </p:spPr>
        <p:txBody>
          <a:bodyPr wrap="square" rtlCol="0">
            <a:spAutoFit/>
          </a:bodyPr>
          <a:lstStyle/>
          <a:p>
            <a:r>
              <a:rPr lang="en-US" sz="1400" dirty="0" smtClean="0">
                <a:solidFill>
                  <a:srgbClr val="FF0000"/>
                </a:solidFill>
              </a:rPr>
              <a:t>S</a:t>
            </a:r>
            <a:r>
              <a:rPr lang="en-US" sz="1400" dirty="0" smtClean="0">
                <a:solidFill>
                  <a:schemeClr val="bg1"/>
                </a:solidFill>
              </a:rPr>
              <a:t>udden</a:t>
            </a:r>
          </a:p>
          <a:p>
            <a:r>
              <a:rPr lang="en-US" sz="1400" dirty="0" smtClean="0">
                <a:solidFill>
                  <a:srgbClr val="FF0000"/>
                </a:solidFill>
              </a:rPr>
              <a:t>T</a:t>
            </a:r>
            <a:r>
              <a:rPr lang="en-US" sz="1400" dirty="0" smtClean="0">
                <a:solidFill>
                  <a:schemeClr val="bg1"/>
                </a:solidFill>
              </a:rPr>
              <a:t>hermal</a:t>
            </a:r>
          </a:p>
          <a:p>
            <a:r>
              <a:rPr lang="en-US" sz="1400" dirty="0" smtClean="0">
                <a:solidFill>
                  <a:srgbClr val="FF0000"/>
                </a:solidFill>
              </a:rPr>
              <a:t>E</a:t>
            </a:r>
            <a:r>
              <a:rPr lang="en-US" sz="1400" dirty="0" smtClean="0">
                <a:solidFill>
                  <a:schemeClr val="bg1"/>
                </a:solidFill>
              </a:rPr>
              <a:t>mission, due to </a:t>
            </a:r>
          </a:p>
          <a:p>
            <a:r>
              <a:rPr lang="en-US" sz="1400" dirty="0" smtClean="0">
                <a:solidFill>
                  <a:srgbClr val="FF0000"/>
                </a:solidFill>
              </a:rPr>
              <a:t>V</a:t>
            </a:r>
            <a:r>
              <a:rPr lang="en-US" sz="1400" dirty="0" smtClean="0">
                <a:solidFill>
                  <a:schemeClr val="bg1"/>
                </a:solidFill>
              </a:rPr>
              <a:t>elocity </a:t>
            </a:r>
          </a:p>
          <a:p>
            <a:r>
              <a:rPr lang="en-US" sz="1400" dirty="0" smtClean="0">
                <a:solidFill>
                  <a:srgbClr val="FF0000"/>
                </a:solidFill>
              </a:rPr>
              <a:t>E</a:t>
            </a:r>
            <a:r>
              <a:rPr lang="en-US" sz="1400" dirty="0" smtClean="0">
                <a:solidFill>
                  <a:schemeClr val="bg1"/>
                </a:solidFill>
              </a:rPr>
              <a:t>nhancements</a:t>
            </a:r>
            <a:endParaRPr lang="en-US" sz="1400" dirty="0">
              <a:solidFill>
                <a:schemeClr val="bg1"/>
              </a:solidFill>
            </a:endParaRPr>
          </a:p>
        </p:txBody>
      </p:sp>
    </p:spTree>
    <p:extLst>
      <p:ext uri="{BB962C8B-B14F-4D97-AF65-F5344CB8AC3E}">
        <p14:creationId xmlns:p14="http://schemas.microsoft.com/office/powerpoint/2010/main" val="269554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322" y="214357"/>
            <a:ext cx="4751259" cy="1143000"/>
          </a:xfrm>
        </p:spPr>
        <p:txBody>
          <a:bodyPr>
            <a:noAutofit/>
          </a:bodyPr>
          <a:lstStyle/>
          <a:p>
            <a:r>
              <a:rPr lang="en-US" sz="2800" dirty="0"/>
              <a:t>Public participation in science leads to </a:t>
            </a:r>
            <a:r>
              <a:rPr lang="en-US" sz="2800" dirty="0" smtClean="0">
                <a:solidFill>
                  <a:srgbClr val="FF0000"/>
                </a:solidFill>
              </a:rPr>
              <a:t>disruption</a:t>
            </a:r>
            <a:r>
              <a:rPr lang="en-US" sz="2800" dirty="0"/>
              <a:t/>
            </a:r>
            <a:br>
              <a:rPr lang="en-US" sz="2800" dirty="0"/>
            </a:br>
            <a:endParaRPr lang="en-US" sz="2800" dirty="0"/>
          </a:p>
        </p:txBody>
      </p:sp>
      <p:sp>
        <p:nvSpPr>
          <p:cNvPr id="3" name="Content Placeholder 2"/>
          <p:cNvSpPr>
            <a:spLocks noGrp="1"/>
          </p:cNvSpPr>
          <p:nvPr>
            <p:ph idx="1"/>
          </p:nvPr>
        </p:nvSpPr>
        <p:spPr>
          <a:xfrm>
            <a:off x="4287794" y="1026403"/>
            <a:ext cx="4788418" cy="5939841"/>
          </a:xfrm>
        </p:spPr>
        <p:txBody>
          <a:bodyPr>
            <a:normAutofit/>
          </a:bodyPr>
          <a:lstStyle/>
          <a:p>
            <a:pPr lvl="1"/>
            <a:endParaRPr lang="en-US" sz="2000" dirty="0" smtClean="0"/>
          </a:p>
          <a:p>
            <a:pPr lvl="1"/>
            <a:r>
              <a:rPr lang="en-US" sz="2000" dirty="0" smtClean="0"/>
              <a:t>Observations of unusual </a:t>
            </a:r>
            <a:r>
              <a:rPr lang="en-US" sz="2000" dirty="0" err="1" smtClean="0"/>
              <a:t>auroral</a:t>
            </a:r>
            <a:r>
              <a:rPr lang="en-US" sz="2000" dirty="0" smtClean="0"/>
              <a:t> beads on Twitter</a:t>
            </a:r>
          </a:p>
          <a:p>
            <a:pPr marL="457200" lvl="1" indent="0">
              <a:buNone/>
            </a:pPr>
            <a:endParaRPr lang="en-US" sz="2000" dirty="0" smtClean="0"/>
          </a:p>
          <a:p>
            <a:pPr lvl="1"/>
            <a:r>
              <a:rPr lang="en-US" sz="2000" dirty="0" smtClean="0"/>
              <a:t>“</a:t>
            </a:r>
            <a:r>
              <a:rPr lang="en-US" sz="2000" dirty="0" smtClean="0"/>
              <a:t>Proton arc” that is not a proton arc </a:t>
            </a:r>
            <a:r>
              <a:rPr lang="en-US" sz="2000" dirty="0" smtClean="0">
                <a:sym typeface="Wingdings"/>
              </a:rPr>
              <a:t> </a:t>
            </a:r>
            <a:r>
              <a:rPr lang="en-US" sz="2000" dirty="0" smtClean="0">
                <a:sym typeface="Wingdings"/>
              </a:rPr>
              <a:t>STEVE</a:t>
            </a:r>
          </a:p>
          <a:p>
            <a:pPr marL="457200" lvl="1" indent="0">
              <a:buNone/>
            </a:pPr>
            <a:endParaRPr lang="en-US" sz="2000" dirty="0"/>
          </a:p>
          <a:p>
            <a:pPr lvl="1"/>
            <a:r>
              <a:rPr lang="en-US" sz="2000" dirty="0" smtClean="0"/>
              <a:t>Traditional science may be missing something </a:t>
            </a:r>
          </a:p>
          <a:p>
            <a:pPr lvl="2"/>
            <a:r>
              <a:rPr lang="en-US" sz="1800" dirty="0"/>
              <a:t>L</a:t>
            </a:r>
            <a:r>
              <a:rPr lang="en-US" sz="1800" dirty="0" smtClean="0"/>
              <a:t>imitations </a:t>
            </a:r>
            <a:r>
              <a:rPr lang="en-US" sz="1800" dirty="0"/>
              <a:t>of all the structure, jargon, </a:t>
            </a:r>
            <a:r>
              <a:rPr lang="en-US" sz="1800" dirty="0" smtClean="0"/>
              <a:t>silos</a:t>
            </a:r>
          </a:p>
          <a:p>
            <a:pPr lvl="2"/>
            <a:r>
              <a:rPr lang="en-US" sz="1800" dirty="0" smtClean="0"/>
              <a:t>Complementary to citizen science observations, filtered by wavelength, precise time, </a:t>
            </a:r>
            <a:r>
              <a:rPr lang="en-US" sz="1800" dirty="0" err="1" smtClean="0"/>
              <a:t>timelapse</a:t>
            </a:r>
            <a:r>
              <a:rPr lang="en-US" sz="1800" dirty="0" smtClean="0"/>
              <a:t>, fisheye </a:t>
            </a:r>
            <a:r>
              <a:rPr lang="en-US" sz="1800" dirty="0" smtClean="0"/>
              <a:t>view</a:t>
            </a:r>
            <a:endParaRPr lang="en-US" sz="1800" dirty="0"/>
          </a:p>
        </p:txBody>
      </p:sp>
      <p:sp>
        <p:nvSpPr>
          <p:cNvPr id="5" name="TextBox 4"/>
          <p:cNvSpPr txBox="1"/>
          <p:nvPr/>
        </p:nvSpPr>
        <p:spPr>
          <a:xfrm>
            <a:off x="0" y="6426026"/>
            <a:ext cx="4844403" cy="646331"/>
          </a:xfrm>
          <a:prstGeom prst="rect">
            <a:avLst/>
          </a:prstGeom>
          <a:noFill/>
        </p:spPr>
        <p:txBody>
          <a:bodyPr wrap="none" rtlCol="0">
            <a:spAutoFit/>
          </a:bodyPr>
          <a:lstStyle/>
          <a:p>
            <a:r>
              <a:rPr lang="en-US" dirty="0"/>
              <a:t>Credit: </a:t>
            </a:r>
            <a:r>
              <a:rPr lang="en-US" dirty="0" err="1"/>
              <a:t>Notanee</a:t>
            </a:r>
            <a:r>
              <a:rPr lang="en-US" dirty="0"/>
              <a:t> Bourassa, Alberta Aurora Chasers</a:t>
            </a:r>
          </a:p>
          <a:p>
            <a:endParaRPr lang="en-US" dirty="0"/>
          </a:p>
        </p:txBody>
      </p:sp>
      <p:pic>
        <p:nvPicPr>
          <p:cNvPr id="6" name="Footage of new aurora called STEV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304" y="0"/>
            <a:ext cx="4287794" cy="6431692"/>
          </a:xfrm>
          <a:prstGeom prst="rect">
            <a:avLst/>
          </a:prstGeom>
        </p:spPr>
      </p:pic>
    </p:spTree>
    <p:extLst>
      <p:ext uri="{BB962C8B-B14F-4D97-AF65-F5344CB8AC3E}">
        <p14:creationId xmlns:p14="http://schemas.microsoft.com/office/powerpoint/2010/main" val="145409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9118" y="2552701"/>
            <a:ext cx="3554881" cy="1610570"/>
          </a:xfrm>
        </p:spPr>
        <p:txBody>
          <a:bodyPr>
            <a:noAutofit/>
          </a:bodyPr>
          <a:lstStyle/>
          <a:p>
            <a:r>
              <a:rPr lang="en-US" sz="2400" dirty="0" smtClean="0">
                <a:solidFill>
                  <a:schemeClr val="bg1"/>
                </a:solidFill>
              </a:rPr>
              <a:t>Outcomes:</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r>
              <a:rPr lang="en-US" sz="2400" dirty="0" smtClean="0">
                <a:solidFill>
                  <a:schemeClr val="bg1"/>
                </a:solidFill>
              </a:rPr>
              <a:t>2000 participants</a:t>
            </a:r>
            <a:br>
              <a:rPr lang="en-US" sz="2400" dirty="0" smtClean="0">
                <a:solidFill>
                  <a:schemeClr val="bg1"/>
                </a:solidFill>
              </a:rPr>
            </a:br>
            <a:r>
              <a:rPr lang="en-US" sz="2400" dirty="0" smtClean="0">
                <a:solidFill>
                  <a:schemeClr val="bg1"/>
                </a:solidFill>
              </a:rPr>
              <a:t>20 articles</a:t>
            </a:r>
            <a:br>
              <a:rPr lang="en-US" sz="2400" dirty="0" smtClean="0">
                <a:solidFill>
                  <a:schemeClr val="bg1"/>
                </a:solidFill>
              </a:rPr>
            </a:br>
            <a:r>
              <a:rPr lang="en-US" sz="2400" dirty="0" smtClean="0">
                <a:solidFill>
                  <a:schemeClr val="bg1"/>
                </a:solidFill>
              </a:rPr>
              <a:t>6 articles</a:t>
            </a:r>
            <a:br>
              <a:rPr lang="en-US" sz="2400" dirty="0" smtClean="0">
                <a:solidFill>
                  <a:schemeClr val="bg1"/>
                </a:solidFill>
              </a:rPr>
            </a:br>
            <a:endParaRPr lang="en-US" sz="2400" dirty="0">
              <a:solidFill>
                <a:schemeClr val="bg1"/>
              </a:solidFill>
            </a:endParaRPr>
          </a:p>
        </p:txBody>
      </p:sp>
      <p:pic>
        <p:nvPicPr>
          <p:cNvPr id="7" name="Picture 6" descr="promo.jpg"/>
          <p:cNvPicPr>
            <a:picLocks noChangeAspect="1"/>
          </p:cNvPicPr>
          <p:nvPr/>
        </p:nvPicPr>
        <p:blipFill rotWithShape="1">
          <a:blip r:embed="rId3">
            <a:extLst>
              <a:ext uri="{28A0092B-C50C-407E-A947-70E740481C1C}">
                <a14:useLocalDpi xmlns:a14="http://schemas.microsoft.com/office/drawing/2010/main" val="0"/>
              </a:ext>
            </a:extLst>
          </a:blip>
          <a:srcRect b="17902"/>
          <a:stretch/>
        </p:blipFill>
        <p:spPr>
          <a:xfrm>
            <a:off x="6055484" y="226143"/>
            <a:ext cx="2622148" cy="1892998"/>
          </a:xfrm>
          <a:prstGeom prst="rect">
            <a:avLst/>
          </a:prstGeom>
          <a:ln>
            <a:solidFill>
              <a:schemeClr val="accent2"/>
            </a:solidFill>
          </a:ln>
        </p:spPr>
      </p:pic>
      <p:sp>
        <p:nvSpPr>
          <p:cNvPr id="4" name="TextBox 3"/>
          <p:cNvSpPr txBox="1"/>
          <p:nvPr/>
        </p:nvSpPr>
        <p:spPr>
          <a:xfrm>
            <a:off x="1908772" y="576724"/>
            <a:ext cx="3553050" cy="830997"/>
          </a:xfrm>
          <a:prstGeom prst="rect">
            <a:avLst/>
          </a:prstGeom>
          <a:noFill/>
        </p:spPr>
        <p:txBody>
          <a:bodyPr wrap="square" rtlCol="0">
            <a:spAutoFit/>
          </a:bodyPr>
          <a:lstStyle/>
          <a:p>
            <a:pPr algn="ctr" defTabSz="914400"/>
            <a:r>
              <a:rPr lang="en-US" sz="2800" dirty="0" err="1">
                <a:solidFill>
                  <a:prstClr val="white"/>
                </a:solidFill>
                <a:latin typeface="Calibri"/>
              </a:rPr>
              <a:t>Aurorasaurus.org</a:t>
            </a:r>
            <a:r>
              <a:rPr lang="en-US" sz="2800" dirty="0">
                <a:solidFill>
                  <a:prstClr val="white"/>
                </a:solidFill>
                <a:latin typeface="Calibri"/>
              </a:rPr>
              <a:t> </a:t>
            </a:r>
          </a:p>
          <a:p>
            <a:pPr algn="ctr" defTabSz="914400"/>
            <a:r>
              <a:rPr lang="en-US" sz="2000" i="1" dirty="0">
                <a:solidFill>
                  <a:prstClr val="white"/>
                </a:solidFill>
                <a:latin typeface="Calibri"/>
              </a:rPr>
              <a:t>Apple </a:t>
            </a:r>
            <a:r>
              <a:rPr lang="en-US" sz="2000" i="1" dirty="0" err="1">
                <a:solidFill>
                  <a:prstClr val="white"/>
                </a:solidFill>
                <a:latin typeface="Calibri"/>
              </a:rPr>
              <a:t>iOS</a:t>
            </a:r>
            <a:r>
              <a:rPr lang="en-US" sz="2000" i="1" dirty="0">
                <a:solidFill>
                  <a:prstClr val="white"/>
                </a:solidFill>
                <a:latin typeface="Calibri"/>
              </a:rPr>
              <a:t> &amp; Android apps</a:t>
            </a:r>
          </a:p>
        </p:txBody>
      </p:sp>
      <p:sp>
        <p:nvSpPr>
          <p:cNvPr id="10" name="Title 1"/>
          <p:cNvSpPr txBox="1">
            <a:spLocks/>
          </p:cNvSpPr>
          <p:nvPr/>
        </p:nvSpPr>
        <p:spPr>
          <a:xfrm>
            <a:off x="143128" y="2291422"/>
            <a:ext cx="8998781" cy="2488436"/>
          </a:xfrm>
          <a:prstGeom prst="rect">
            <a:avLst/>
          </a:prstGeom>
        </p:spPr>
        <p:txBody>
          <a:bodyPr vert="horz" lIns="91440" tIns="45720" rIns="91440" bIns="45720" rtlCol="0" anchor="ctr">
            <a:normAutofit fontScale="4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dirty="0" smtClean="0">
                <a:solidFill>
                  <a:prstClr val="white"/>
                </a:solidFill>
                <a:latin typeface="Calibri"/>
              </a:rPr>
              <a:t>New global, real-time data sources from citizen scientists and </a:t>
            </a:r>
            <a:r>
              <a:rPr lang="en-US" sz="6000" dirty="0" smtClean="0">
                <a:solidFill>
                  <a:prstClr val="white"/>
                </a:solidFill>
                <a:latin typeface="Calibri"/>
              </a:rPr>
              <a:t>tweets</a:t>
            </a:r>
          </a:p>
          <a:p>
            <a:pPr algn="l"/>
            <a:endParaRPr lang="en-US" sz="6000" dirty="0" smtClean="0">
              <a:solidFill>
                <a:prstClr val="white"/>
              </a:solidFill>
              <a:latin typeface="Calibri"/>
            </a:endParaRPr>
          </a:p>
          <a:p>
            <a:pPr algn="l"/>
            <a:endParaRPr lang="en-US" sz="6000" dirty="0" smtClean="0">
              <a:solidFill>
                <a:prstClr val="white"/>
              </a:solidFill>
              <a:latin typeface="Calibri"/>
            </a:endParaRPr>
          </a:p>
          <a:p>
            <a:pPr algn="l"/>
            <a:r>
              <a:rPr lang="en-US" sz="6000" dirty="0" smtClean="0">
                <a:solidFill>
                  <a:prstClr val="white"/>
                </a:solidFill>
                <a:latin typeface="Calibri"/>
              </a:rPr>
              <a:t>Alerts of </a:t>
            </a:r>
            <a:r>
              <a:rPr lang="en-US" sz="6000" dirty="0" err="1" smtClean="0">
                <a:solidFill>
                  <a:prstClr val="white"/>
                </a:solidFill>
                <a:latin typeface="Calibri"/>
              </a:rPr>
              <a:t>auroral</a:t>
            </a:r>
            <a:r>
              <a:rPr lang="en-US" sz="6000" dirty="0" smtClean="0">
                <a:solidFill>
                  <a:prstClr val="white"/>
                </a:solidFill>
                <a:latin typeface="Calibri"/>
              </a:rPr>
              <a:t> visibility for the </a:t>
            </a:r>
            <a:r>
              <a:rPr lang="en-US" sz="6000" dirty="0" smtClean="0">
                <a:solidFill>
                  <a:prstClr val="white"/>
                </a:solidFill>
                <a:latin typeface="Calibri"/>
              </a:rPr>
              <a:t>public</a:t>
            </a:r>
          </a:p>
          <a:p>
            <a:pPr algn="l"/>
            <a:endParaRPr lang="en-US" sz="6000" dirty="0">
              <a:solidFill>
                <a:prstClr val="white"/>
              </a:solidFill>
              <a:latin typeface="Calibri"/>
            </a:endParaRPr>
          </a:p>
          <a:p>
            <a:pPr algn="l"/>
            <a:endParaRPr lang="en-US" sz="6000" dirty="0" smtClean="0">
              <a:solidFill>
                <a:prstClr val="white"/>
              </a:solidFill>
              <a:latin typeface="Calibri"/>
            </a:endParaRPr>
          </a:p>
          <a:p>
            <a:pPr algn="l"/>
            <a:r>
              <a:rPr lang="en-US" sz="4000" dirty="0" smtClean="0">
                <a:solidFill>
                  <a:srgbClr val="FF0000"/>
                </a:solidFill>
                <a:latin typeface="Calibri"/>
              </a:rPr>
              <a:t>Launched in 2014</a:t>
            </a:r>
            <a:endParaRPr lang="en-US" sz="4000" dirty="0" smtClean="0">
              <a:solidFill>
                <a:srgbClr val="FF0000"/>
              </a:solidFill>
              <a:latin typeface="Calibri"/>
            </a:endParaRPr>
          </a:p>
          <a:p>
            <a:pPr algn="l"/>
            <a:r>
              <a:rPr lang="en-US" dirty="0" smtClean="0">
                <a:solidFill>
                  <a:prstClr val="white"/>
                </a:solidFill>
                <a:latin typeface="Calibri"/>
              </a:rPr>
              <a:t>In 2 years, </a:t>
            </a:r>
            <a:r>
              <a:rPr lang="en-US" dirty="0">
                <a:solidFill>
                  <a:prstClr val="white"/>
                </a:solidFill>
                <a:latin typeface="Calibri"/>
              </a:rPr>
              <a:t>our database has more than </a:t>
            </a:r>
            <a:r>
              <a:rPr lang="en-US" b="1" dirty="0" smtClean="0">
                <a:solidFill>
                  <a:prstClr val="white"/>
                </a:solidFill>
                <a:latin typeface="Calibri"/>
              </a:rPr>
              <a:t>4900 </a:t>
            </a:r>
            <a:r>
              <a:rPr lang="en-US" dirty="0" smtClean="0">
                <a:solidFill>
                  <a:prstClr val="white"/>
                </a:solidFill>
                <a:latin typeface="Calibri"/>
              </a:rPr>
              <a:t>users</a:t>
            </a:r>
            <a:r>
              <a:rPr lang="en-US" dirty="0">
                <a:solidFill>
                  <a:prstClr val="white"/>
                </a:solidFill>
                <a:latin typeface="Calibri"/>
              </a:rPr>
              <a:t>, more than </a:t>
            </a:r>
            <a:r>
              <a:rPr lang="en-US" b="1" dirty="0" smtClean="0">
                <a:solidFill>
                  <a:prstClr val="white"/>
                </a:solidFill>
                <a:latin typeface="Calibri"/>
              </a:rPr>
              <a:t>2700</a:t>
            </a:r>
            <a:r>
              <a:rPr lang="en-US" dirty="0" smtClean="0">
                <a:solidFill>
                  <a:prstClr val="white"/>
                </a:solidFill>
                <a:latin typeface="Calibri"/>
              </a:rPr>
              <a:t> </a:t>
            </a:r>
            <a:r>
              <a:rPr lang="en-US" dirty="0">
                <a:solidFill>
                  <a:prstClr val="white"/>
                </a:solidFill>
                <a:latin typeface="Calibri"/>
              </a:rPr>
              <a:t>reports, </a:t>
            </a:r>
            <a:r>
              <a:rPr lang="en-US" dirty="0" smtClean="0">
                <a:solidFill>
                  <a:prstClr val="white"/>
                </a:solidFill>
                <a:latin typeface="Calibri"/>
              </a:rPr>
              <a:t>and votes </a:t>
            </a:r>
            <a:r>
              <a:rPr lang="en-US" dirty="0">
                <a:solidFill>
                  <a:prstClr val="white"/>
                </a:solidFill>
                <a:latin typeface="Calibri"/>
              </a:rPr>
              <a:t>on more than </a:t>
            </a:r>
            <a:r>
              <a:rPr lang="en-US" b="1" dirty="0" smtClean="0">
                <a:solidFill>
                  <a:prstClr val="white"/>
                </a:solidFill>
                <a:latin typeface="Calibri"/>
              </a:rPr>
              <a:t>290,000</a:t>
            </a:r>
            <a:r>
              <a:rPr lang="en-US" dirty="0" smtClean="0">
                <a:solidFill>
                  <a:prstClr val="white"/>
                </a:solidFill>
                <a:latin typeface="Calibri"/>
              </a:rPr>
              <a:t> </a:t>
            </a:r>
            <a:r>
              <a:rPr lang="en-US" dirty="0">
                <a:solidFill>
                  <a:prstClr val="white"/>
                </a:solidFill>
                <a:latin typeface="Calibri"/>
              </a:rPr>
              <a:t>tweets.</a:t>
            </a:r>
          </a:p>
          <a:p>
            <a:pPr algn="l"/>
            <a:endParaRPr lang="en-US" sz="2400" dirty="0">
              <a:solidFill>
                <a:prstClr val="white"/>
              </a:solidFill>
              <a:latin typeface="Calibri"/>
            </a:endParaRPr>
          </a:p>
        </p:txBody>
      </p:sp>
      <p:sp>
        <p:nvSpPr>
          <p:cNvPr id="8" name="TextBox 7"/>
          <p:cNvSpPr txBox="1"/>
          <p:nvPr/>
        </p:nvSpPr>
        <p:spPr>
          <a:xfrm>
            <a:off x="2987413" y="4679410"/>
            <a:ext cx="5891365" cy="161582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914400"/>
            <a:r>
              <a:rPr lang="en-GB" sz="900" b="1" dirty="0">
                <a:solidFill>
                  <a:prstClr val="black"/>
                </a:solidFill>
                <a:latin typeface="Calibri"/>
              </a:rPr>
              <a:t>Selected Papers  </a:t>
            </a:r>
            <a:r>
              <a:rPr lang="en-GB" sz="900" dirty="0">
                <a:solidFill>
                  <a:prstClr val="black"/>
                </a:solidFill>
                <a:latin typeface="Calibri"/>
              </a:rPr>
              <a:t>(of &gt;10 submitted so far)</a:t>
            </a:r>
          </a:p>
          <a:p>
            <a:pPr defTabSz="914400"/>
            <a:r>
              <a:rPr lang="en-GB" sz="900" dirty="0">
                <a:solidFill>
                  <a:prstClr val="black"/>
                </a:solidFill>
                <a:latin typeface="Calibri"/>
              </a:rPr>
              <a:t>MacDonald, E. A., et al., </a:t>
            </a:r>
            <a:r>
              <a:rPr lang="en-GB" sz="900" b="1" dirty="0" err="1">
                <a:solidFill>
                  <a:prstClr val="black"/>
                </a:solidFill>
                <a:latin typeface="Calibri"/>
              </a:rPr>
              <a:t>Aurorasaurus</a:t>
            </a:r>
            <a:r>
              <a:rPr lang="en-GB" sz="900" b="1" dirty="0">
                <a:solidFill>
                  <a:prstClr val="black"/>
                </a:solidFill>
                <a:latin typeface="Calibri"/>
              </a:rPr>
              <a:t>: A citizen science platform for viewing and reporting the aurora</a:t>
            </a:r>
            <a:r>
              <a:rPr lang="en-GB" sz="900" dirty="0">
                <a:solidFill>
                  <a:prstClr val="black"/>
                </a:solidFill>
                <a:latin typeface="Calibri"/>
              </a:rPr>
              <a:t>, Space Weather, </a:t>
            </a:r>
            <a:r>
              <a:rPr lang="en-GB" sz="900" dirty="0" err="1">
                <a:solidFill>
                  <a:prstClr val="black"/>
                </a:solidFill>
                <a:latin typeface="Calibri"/>
              </a:rPr>
              <a:t>doi</a:t>
            </a:r>
            <a:r>
              <a:rPr lang="en-GB" sz="900" dirty="0">
                <a:solidFill>
                  <a:prstClr val="black"/>
                </a:solidFill>
                <a:latin typeface="Calibri"/>
              </a:rPr>
              <a:t>: 10.1002/2015SW001214, 2015.</a:t>
            </a:r>
            <a:endParaRPr lang="en-US" sz="900" dirty="0">
              <a:solidFill>
                <a:prstClr val="black"/>
              </a:solidFill>
              <a:latin typeface="Calibri"/>
            </a:endParaRPr>
          </a:p>
          <a:p>
            <a:pPr defTabSz="914400"/>
            <a:r>
              <a:rPr lang="en-GB" sz="900" dirty="0">
                <a:solidFill>
                  <a:prstClr val="black"/>
                </a:solidFill>
                <a:latin typeface="Calibri"/>
              </a:rPr>
              <a:t>Case, N. A., et al., </a:t>
            </a:r>
            <a:r>
              <a:rPr lang="en-GB" sz="900" b="1" dirty="0">
                <a:solidFill>
                  <a:prstClr val="black"/>
                </a:solidFill>
                <a:latin typeface="Calibri"/>
              </a:rPr>
              <a:t>Mapping </a:t>
            </a:r>
            <a:r>
              <a:rPr lang="en-GB" sz="900" b="1" dirty="0" err="1">
                <a:solidFill>
                  <a:prstClr val="black"/>
                </a:solidFill>
                <a:latin typeface="Calibri"/>
              </a:rPr>
              <a:t>Auroral</a:t>
            </a:r>
            <a:r>
              <a:rPr lang="en-GB" sz="900" b="1" dirty="0">
                <a:solidFill>
                  <a:prstClr val="black"/>
                </a:solidFill>
                <a:latin typeface="Calibri"/>
              </a:rPr>
              <a:t> Activity with Twitter</a:t>
            </a:r>
            <a:r>
              <a:rPr lang="en-GB" sz="900" dirty="0">
                <a:solidFill>
                  <a:prstClr val="black"/>
                </a:solidFill>
                <a:latin typeface="Calibri"/>
              </a:rPr>
              <a:t>, </a:t>
            </a:r>
            <a:r>
              <a:rPr lang="en-GB" sz="900" dirty="0" err="1">
                <a:solidFill>
                  <a:prstClr val="black"/>
                </a:solidFill>
                <a:latin typeface="Calibri"/>
              </a:rPr>
              <a:t>Geophys</a:t>
            </a:r>
            <a:r>
              <a:rPr lang="en-GB" sz="900" dirty="0">
                <a:solidFill>
                  <a:prstClr val="black"/>
                </a:solidFill>
                <a:latin typeface="Calibri"/>
              </a:rPr>
              <a:t>. Res. </a:t>
            </a:r>
            <a:r>
              <a:rPr lang="en-GB" sz="900" dirty="0" err="1">
                <a:solidFill>
                  <a:prstClr val="black"/>
                </a:solidFill>
                <a:latin typeface="Calibri"/>
              </a:rPr>
              <a:t>Lett</a:t>
            </a:r>
            <a:r>
              <a:rPr lang="en-GB" sz="900" dirty="0">
                <a:solidFill>
                  <a:prstClr val="black"/>
                </a:solidFill>
                <a:latin typeface="Calibri"/>
              </a:rPr>
              <a:t>., 42, doi:10.1002/2015GL063709, 2015.</a:t>
            </a:r>
            <a:br>
              <a:rPr lang="en-GB" sz="900" dirty="0">
                <a:solidFill>
                  <a:prstClr val="black"/>
                </a:solidFill>
                <a:latin typeface="Calibri"/>
              </a:rPr>
            </a:br>
            <a:r>
              <a:rPr lang="en-GB" sz="900" dirty="0">
                <a:solidFill>
                  <a:prstClr val="black"/>
                </a:solidFill>
                <a:latin typeface="Calibri"/>
              </a:rPr>
              <a:t>Case, N. A., et al.,  </a:t>
            </a:r>
            <a:r>
              <a:rPr lang="en-GB" sz="900" b="1" dirty="0" err="1">
                <a:solidFill>
                  <a:prstClr val="black"/>
                </a:solidFill>
                <a:latin typeface="Calibri"/>
              </a:rPr>
              <a:t>Aurorasaurus</a:t>
            </a:r>
            <a:r>
              <a:rPr lang="en-GB" sz="900" b="1" dirty="0">
                <a:solidFill>
                  <a:prstClr val="black"/>
                </a:solidFill>
                <a:latin typeface="Calibri"/>
              </a:rPr>
              <a:t> and the St Patrick’s Day storm</a:t>
            </a:r>
            <a:r>
              <a:rPr lang="en-GB" sz="900" dirty="0">
                <a:solidFill>
                  <a:prstClr val="black"/>
                </a:solidFill>
                <a:latin typeface="Calibri"/>
              </a:rPr>
              <a:t>, Astronomy &amp; Geophysics, 56 (3), 2015.</a:t>
            </a:r>
            <a:endParaRPr lang="en-US" sz="900" dirty="0">
              <a:solidFill>
                <a:prstClr val="black"/>
              </a:solidFill>
              <a:latin typeface="Calibri"/>
            </a:endParaRPr>
          </a:p>
          <a:p>
            <a:pPr defTabSz="914400">
              <a:tabLst>
                <a:tab pos="228600" algn="l"/>
              </a:tabLst>
            </a:pPr>
            <a:r>
              <a:rPr lang="en-US" sz="900" dirty="0">
                <a:solidFill>
                  <a:prstClr val="black"/>
                </a:solidFill>
                <a:latin typeface="Calibri"/>
              </a:rPr>
              <a:t>Case, N. A., E. A. MacDonald, and R. </a:t>
            </a:r>
            <a:r>
              <a:rPr lang="en-US" sz="900" dirty="0" err="1">
                <a:solidFill>
                  <a:prstClr val="black"/>
                </a:solidFill>
                <a:latin typeface="Calibri"/>
              </a:rPr>
              <a:t>Viereck</a:t>
            </a:r>
            <a:r>
              <a:rPr lang="en-US" sz="900" dirty="0">
                <a:solidFill>
                  <a:prstClr val="black"/>
                </a:solidFill>
                <a:latin typeface="Calibri"/>
              </a:rPr>
              <a:t> (2016), </a:t>
            </a:r>
            <a:r>
              <a:rPr lang="en-US" sz="900" b="1" dirty="0">
                <a:solidFill>
                  <a:prstClr val="black"/>
                </a:solidFill>
                <a:latin typeface="Calibri"/>
              </a:rPr>
              <a:t>Using citizen science reports to define the equatorial extent of </a:t>
            </a:r>
            <a:r>
              <a:rPr lang="en-US" sz="900" b="1" dirty="0" err="1">
                <a:solidFill>
                  <a:prstClr val="black"/>
                </a:solidFill>
                <a:latin typeface="Calibri"/>
              </a:rPr>
              <a:t>auroral</a:t>
            </a:r>
            <a:r>
              <a:rPr lang="en-US" sz="900" b="1" dirty="0">
                <a:solidFill>
                  <a:prstClr val="black"/>
                </a:solidFill>
                <a:latin typeface="Calibri"/>
              </a:rPr>
              <a:t> visibility</a:t>
            </a:r>
            <a:r>
              <a:rPr lang="en-US" sz="900" dirty="0">
                <a:solidFill>
                  <a:prstClr val="black"/>
                </a:solidFill>
                <a:latin typeface="Calibri"/>
              </a:rPr>
              <a:t>, Space Weather, 14, doi:10.1002/2015SW001320.</a:t>
            </a:r>
          </a:p>
          <a:p>
            <a:pPr defTabSz="914400"/>
            <a:r>
              <a:rPr lang="en-US" sz="900" dirty="0">
                <a:solidFill>
                  <a:prstClr val="black"/>
                </a:solidFill>
                <a:latin typeface="Calibri"/>
              </a:rPr>
              <a:t>Tapia, A.; </a:t>
            </a:r>
            <a:r>
              <a:rPr lang="en-US" sz="900" dirty="0" err="1">
                <a:solidFill>
                  <a:prstClr val="black"/>
                </a:solidFill>
                <a:latin typeface="Calibri"/>
              </a:rPr>
              <a:t>Lalone</a:t>
            </a:r>
            <a:r>
              <a:rPr lang="en-US" sz="900" dirty="0">
                <a:solidFill>
                  <a:prstClr val="black"/>
                </a:solidFill>
                <a:latin typeface="Calibri"/>
              </a:rPr>
              <a:t>, Nicolas; (2014) </a:t>
            </a:r>
            <a:r>
              <a:rPr lang="en-US" sz="900" b="1" dirty="0">
                <a:solidFill>
                  <a:prstClr val="black"/>
                </a:solidFill>
                <a:latin typeface="Calibri"/>
              </a:rPr>
              <a:t>Crowdsourcing Rare Events: Using Beauty to Draw Participants into Science and Early Warning Systems</a:t>
            </a:r>
            <a:r>
              <a:rPr lang="en-US" sz="900" dirty="0">
                <a:solidFill>
                  <a:prstClr val="black"/>
                </a:solidFill>
                <a:latin typeface="Calibri"/>
              </a:rPr>
              <a:t>, 11th International Conference on Information Systems for Crisis Response and Management (ISCRAM). May 18-21, 2014</a:t>
            </a:r>
          </a:p>
          <a:p>
            <a:pPr defTabSz="914400"/>
            <a:endParaRPr lang="en-US" sz="900" dirty="0">
              <a:solidFill>
                <a:prstClr val="black"/>
              </a:solidFill>
              <a:latin typeface="Calibri"/>
            </a:endParaRPr>
          </a:p>
        </p:txBody>
      </p:sp>
      <p:pic>
        <p:nvPicPr>
          <p:cNvPr id="21" name="Picture 2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3128" y="140169"/>
            <a:ext cx="1368000" cy="136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05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8584" y="274639"/>
            <a:ext cx="8866832" cy="6250492"/>
          </a:xfrm>
          <a:prstGeom prst="rect">
            <a:avLst/>
          </a:prstGeom>
        </p:spPr>
      </p:pic>
    </p:spTree>
    <p:extLst>
      <p:ext uri="{BB962C8B-B14F-4D97-AF65-F5344CB8AC3E}">
        <p14:creationId xmlns:p14="http://schemas.microsoft.com/office/powerpoint/2010/main" val="282874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15"/>
            <a:ext cx="8229600" cy="812343"/>
          </a:xfrm>
        </p:spPr>
        <p:txBody>
          <a:bodyPr>
            <a:normAutofit fontScale="90000"/>
          </a:bodyPr>
          <a:lstStyle/>
          <a:p>
            <a:r>
              <a:rPr lang="en-US" dirty="0"/>
              <a:t>A</a:t>
            </a:r>
            <a:r>
              <a:rPr lang="en-US" dirty="0" smtClean="0"/>
              <a:t> perfect storm of public </a:t>
            </a:r>
            <a:r>
              <a:rPr lang="en-US" dirty="0"/>
              <a:t>participation </a:t>
            </a:r>
          </a:p>
        </p:txBody>
      </p:sp>
      <p:sp>
        <p:nvSpPr>
          <p:cNvPr id="3" name="Content Placeholder 2"/>
          <p:cNvSpPr>
            <a:spLocks noGrp="1"/>
          </p:cNvSpPr>
          <p:nvPr>
            <p:ph idx="1"/>
          </p:nvPr>
        </p:nvSpPr>
        <p:spPr>
          <a:xfrm>
            <a:off x="457200" y="1086982"/>
            <a:ext cx="8229600" cy="5618618"/>
          </a:xfrm>
        </p:spPr>
        <p:txBody>
          <a:bodyPr>
            <a:normAutofit fontScale="62500" lnSpcReduction="20000"/>
          </a:bodyPr>
          <a:lstStyle/>
          <a:p>
            <a:pPr>
              <a:buFont typeface="Wingdings" panose="05000000000000000000" pitchFamily="2" charset="2"/>
              <a:buChar char="§"/>
            </a:pPr>
            <a:r>
              <a:rPr lang="en-US" dirty="0" smtClean="0"/>
              <a:t>Is </a:t>
            </a:r>
            <a:r>
              <a:rPr lang="en-US" dirty="0"/>
              <a:t>there a well-posed problem? </a:t>
            </a:r>
          </a:p>
          <a:p>
            <a:pPr lvl="1">
              <a:buFont typeface="Wingdings" panose="05000000000000000000" pitchFamily="2" charset="2"/>
              <a:buChar char="ü"/>
            </a:pPr>
            <a:r>
              <a:rPr lang="en-US" dirty="0" smtClean="0">
                <a:solidFill>
                  <a:srgbClr val="92D050"/>
                </a:solidFill>
              </a:rPr>
              <a:t>When and where is the aurora (in real-time)? </a:t>
            </a:r>
            <a:r>
              <a:rPr lang="en-US" dirty="0" smtClean="0"/>
              <a:t>A huge problem, with coarse models, </a:t>
            </a:r>
            <a:r>
              <a:rPr lang="en-US" dirty="0"/>
              <a:t>and the </a:t>
            </a:r>
            <a:r>
              <a:rPr lang="en-US" dirty="0" smtClean="0"/>
              <a:t>tricky science communication. </a:t>
            </a:r>
            <a:endParaRPr lang="en-US" dirty="0" smtClean="0"/>
          </a:p>
          <a:p>
            <a:pPr lvl="1">
              <a:buFont typeface="Wingdings" panose="05000000000000000000" pitchFamily="2" charset="2"/>
              <a:buChar char="§"/>
            </a:pPr>
            <a:endParaRPr lang="en-US" dirty="0" smtClean="0"/>
          </a:p>
          <a:p>
            <a:pPr>
              <a:buFont typeface="Wingdings" panose="05000000000000000000" pitchFamily="2" charset="2"/>
              <a:buChar char="§"/>
            </a:pPr>
            <a:r>
              <a:rPr lang="en-US" dirty="0" smtClean="0"/>
              <a:t>Is </a:t>
            </a:r>
            <a:r>
              <a:rPr lang="en-US" dirty="0"/>
              <a:t>there a public with </a:t>
            </a:r>
            <a:r>
              <a:rPr lang="en-US" dirty="0" smtClean="0"/>
              <a:t>cognitive </a:t>
            </a:r>
            <a:r>
              <a:rPr lang="en-US" dirty="0"/>
              <a:t>surplus and interest? </a:t>
            </a:r>
            <a:endParaRPr lang="en-US" dirty="0" smtClean="0"/>
          </a:p>
          <a:p>
            <a:pPr lvl="1">
              <a:buFont typeface="Wingdings" panose="05000000000000000000" pitchFamily="2" charset="2"/>
              <a:buChar char="ü"/>
            </a:pPr>
            <a:r>
              <a:rPr lang="en-US" dirty="0" smtClean="0">
                <a:solidFill>
                  <a:srgbClr val="92D050"/>
                </a:solidFill>
              </a:rPr>
              <a:t>Vastly distributed aurora </a:t>
            </a:r>
            <a:r>
              <a:rPr lang="en-US" dirty="0" smtClean="0">
                <a:solidFill>
                  <a:srgbClr val="92D050"/>
                </a:solidFill>
              </a:rPr>
              <a:t>enthusiasts</a:t>
            </a:r>
          </a:p>
          <a:p>
            <a:pPr lvl="1">
              <a:buFont typeface="Wingdings" panose="05000000000000000000" pitchFamily="2" charset="2"/>
              <a:buChar char="§"/>
            </a:pPr>
            <a:endParaRPr lang="en-US" dirty="0" smtClean="0">
              <a:solidFill>
                <a:srgbClr val="FF0000"/>
              </a:solidFill>
            </a:endParaRPr>
          </a:p>
          <a:p>
            <a:pPr>
              <a:buFont typeface="Wingdings" panose="05000000000000000000" pitchFamily="2" charset="2"/>
              <a:buChar char="§"/>
            </a:pPr>
            <a:r>
              <a:rPr lang="en-US" dirty="0" smtClean="0"/>
              <a:t>Can </a:t>
            </a:r>
            <a:r>
              <a:rPr lang="en-US" dirty="0"/>
              <a:t>the public participate? (Where, when, how) </a:t>
            </a:r>
            <a:endParaRPr lang="en-US" dirty="0" smtClean="0"/>
          </a:p>
          <a:p>
            <a:pPr lvl="1">
              <a:buFont typeface="Wingdings" panose="05000000000000000000" pitchFamily="2" charset="2"/>
              <a:buChar char="ü"/>
            </a:pPr>
            <a:r>
              <a:rPr lang="en-US" dirty="0" smtClean="0">
                <a:solidFill>
                  <a:srgbClr val="92D050"/>
                </a:solidFill>
              </a:rPr>
              <a:t>Contribute observations via apps, website, and Twitter (@</a:t>
            </a:r>
            <a:r>
              <a:rPr lang="en-US" dirty="0" err="1" smtClean="0">
                <a:solidFill>
                  <a:srgbClr val="92D050"/>
                </a:solidFill>
              </a:rPr>
              <a:t>tweetaurora</a:t>
            </a:r>
            <a:r>
              <a:rPr lang="en-US" dirty="0" smtClean="0">
                <a:solidFill>
                  <a:srgbClr val="92D050"/>
                </a:solidFill>
              </a:rPr>
              <a:t>)</a:t>
            </a:r>
          </a:p>
          <a:p>
            <a:pPr lvl="1">
              <a:buFont typeface="Wingdings" panose="05000000000000000000" pitchFamily="2" charset="2"/>
              <a:buChar char="§"/>
            </a:pPr>
            <a:endParaRPr lang="en-US" dirty="0" smtClean="0">
              <a:solidFill>
                <a:srgbClr val="FF0000"/>
              </a:solidFill>
            </a:endParaRPr>
          </a:p>
          <a:p>
            <a:pPr>
              <a:buFont typeface="Wingdings" panose="05000000000000000000" pitchFamily="2" charset="2"/>
              <a:buChar char="§"/>
            </a:pPr>
            <a:r>
              <a:rPr lang="en-US" dirty="0" smtClean="0"/>
              <a:t>Can </a:t>
            </a:r>
            <a:r>
              <a:rPr lang="en-US" dirty="0"/>
              <a:t>public participation yield scientifically valuable results</a:t>
            </a:r>
            <a:r>
              <a:rPr lang="en-US" dirty="0" smtClean="0"/>
              <a:t>?</a:t>
            </a:r>
          </a:p>
          <a:p>
            <a:pPr lvl="1">
              <a:buFont typeface="Wingdings" panose="05000000000000000000" pitchFamily="2" charset="2"/>
              <a:buChar char="ü"/>
            </a:pPr>
            <a:r>
              <a:rPr lang="en-US" dirty="0" smtClean="0">
                <a:solidFill>
                  <a:srgbClr val="92D050"/>
                </a:solidFill>
              </a:rPr>
              <a:t>Yes, with data quality controls, new data can improve </a:t>
            </a:r>
            <a:r>
              <a:rPr lang="en-US" dirty="0" smtClean="0">
                <a:solidFill>
                  <a:srgbClr val="92D050"/>
                </a:solidFill>
              </a:rPr>
              <a:t>knowledge</a:t>
            </a:r>
          </a:p>
          <a:p>
            <a:pPr lvl="1">
              <a:buFont typeface="Wingdings" panose="05000000000000000000" pitchFamily="2" charset="2"/>
              <a:buChar char="§"/>
            </a:pPr>
            <a:endParaRPr lang="en-US" dirty="0" smtClean="0">
              <a:solidFill>
                <a:srgbClr val="FF0000"/>
              </a:solidFill>
            </a:endParaRPr>
          </a:p>
          <a:p>
            <a:pPr>
              <a:buFont typeface="Wingdings" panose="05000000000000000000" pitchFamily="2" charset="2"/>
              <a:buChar char="§"/>
            </a:pPr>
            <a:r>
              <a:rPr lang="en-US" dirty="0" smtClean="0"/>
              <a:t>Are </a:t>
            </a:r>
            <a:r>
              <a:rPr lang="en-US" dirty="0"/>
              <a:t>there resources for building tools and coordinating</a:t>
            </a:r>
            <a:r>
              <a:rPr lang="en-US" dirty="0" smtClean="0"/>
              <a:t>?</a:t>
            </a:r>
          </a:p>
          <a:p>
            <a:pPr lvl="1">
              <a:buFont typeface="Wingdings" panose="05000000000000000000" pitchFamily="2" charset="2"/>
              <a:buChar char="ü"/>
            </a:pPr>
            <a:r>
              <a:rPr lang="en-US" dirty="0" smtClean="0">
                <a:solidFill>
                  <a:srgbClr val="92D050"/>
                </a:solidFill>
              </a:rPr>
              <a:t>NSF INSPIRE award and NASA CAN support, professional development team, postdocs, and outreach </a:t>
            </a:r>
            <a:r>
              <a:rPr lang="en-US" dirty="0" smtClean="0">
                <a:solidFill>
                  <a:srgbClr val="92D050"/>
                </a:solidFill>
              </a:rPr>
              <a:t>coordinators</a:t>
            </a:r>
          </a:p>
          <a:p>
            <a:pPr lvl="1">
              <a:buFont typeface="Wingdings" panose="05000000000000000000" pitchFamily="2" charset="2"/>
              <a:buChar char="§"/>
            </a:pPr>
            <a:endParaRPr lang="en-US" dirty="0" smtClean="0">
              <a:solidFill>
                <a:srgbClr val="FF0000"/>
              </a:solidFill>
            </a:endParaRPr>
          </a:p>
          <a:p>
            <a:pPr>
              <a:buFont typeface="Wingdings" panose="05000000000000000000" pitchFamily="2" charset="2"/>
              <a:buChar char="§"/>
            </a:pPr>
            <a:r>
              <a:rPr lang="en-US" dirty="0" smtClean="0"/>
              <a:t>Is there a spark?</a:t>
            </a:r>
            <a:endParaRPr lang="en-US" dirty="0"/>
          </a:p>
          <a:p>
            <a:pPr lvl="1">
              <a:buFont typeface="Wingdings" panose="05000000000000000000" pitchFamily="2" charset="2"/>
              <a:buChar char="ü"/>
            </a:pPr>
            <a:r>
              <a:rPr lang="en-US" dirty="0" smtClean="0">
                <a:solidFill>
                  <a:srgbClr val="92D050"/>
                </a:solidFill>
              </a:rPr>
              <a:t>Turning </a:t>
            </a:r>
            <a:r>
              <a:rPr lang="en-US" dirty="0">
                <a:solidFill>
                  <a:srgbClr val="92D050"/>
                </a:solidFill>
              </a:rPr>
              <a:t>tweets into </a:t>
            </a:r>
            <a:r>
              <a:rPr lang="en-US" dirty="0" smtClean="0">
                <a:solidFill>
                  <a:srgbClr val="92D050"/>
                </a:solidFill>
              </a:rPr>
              <a:t>knowledge</a:t>
            </a:r>
            <a:r>
              <a:rPr lang="is-IS" dirty="0" smtClean="0">
                <a:solidFill>
                  <a:srgbClr val="92D050"/>
                </a:solidFill>
              </a:rPr>
              <a:t>… </a:t>
            </a:r>
            <a:r>
              <a:rPr lang="en-US" dirty="0">
                <a:solidFill>
                  <a:srgbClr val="92D050"/>
                </a:solidFill>
              </a:rPr>
              <a:t>a</a:t>
            </a:r>
            <a:r>
              <a:rPr lang="en-US" dirty="0" smtClean="0">
                <a:solidFill>
                  <a:srgbClr val="92D050"/>
                </a:solidFill>
              </a:rPr>
              <a:t>cross </a:t>
            </a:r>
            <a:r>
              <a:rPr lang="en-US" dirty="0">
                <a:solidFill>
                  <a:srgbClr val="92D050"/>
                </a:solidFill>
              </a:rPr>
              <a:t>many fields scientifically useful and searchable. </a:t>
            </a:r>
          </a:p>
        </p:txBody>
      </p:sp>
    </p:spTree>
    <p:extLst>
      <p:ext uri="{BB962C8B-B14F-4D97-AF65-F5344CB8AC3E}">
        <p14:creationId xmlns:p14="http://schemas.microsoft.com/office/powerpoint/2010/main" val="35661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16612</TotalTime>
  <Words>1511</Words>
  <Application>Microsoft Office PowerPoint</Application>
  <PresentationFormat>On-screen Show (4:3)</PresentationFormat>
  <Paragraphs>178</Paragraphs>
  <Slides>20</Slides>
  <Notes>8</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Domine</vt:lpstr>
      <vt:lpstr>Wingdings</vt:lpstr>
      <vt:lpstr> Black </vt:lpstr>
      <vt:lpstr>Office Theme</vt:lpstr>
      <vt:lpstr>1_ Black </vt:lpstr>
      <vt:lpstr>PowerPoint Presentation</vt:lpstr>
      <vt:lpstr>Outline</vt:lpstr>
      <vt:lpstr>Why citizen science? </vt:lpstr>
      <vt:lpstr>PowerPoint Presentation</vt:lpstr>
      <vt:lpstr>PowerPoint Presentation</vt:lpstr>
      <vt:lpstr>Public participation in science leads to disruption </vt:lpstr>
      <vt:lpstr>Outcomes:  2000 participants 20 articles 6 articles </vt:lpstr>
      <vt:lpstr>PowerPoint Presentation</vt:lpstr>
      <vt:lpstr>A perfect storm of public participation </vt:lpstr>
      <vt:lpstr>Citizen Science Aurora Data</vt:lpstr>
      <vt:lpstr>Hybrid system with deliberate posts and ~= # verified signals of opportunity  (Twitter)  Database, meta-data rich, participatory</vt:lpstr>
      <vt:lpstr>PowerPoint Presentation</vt:lpstr>
      <vt:lpstr>Help us verify the view line</vt:lpstr>
      <vt:lpstr> Aurorasaurus observations collected throughout 2015 Reports distributed globally &amp; across activity levels</vt:lpstr>
      <vt:lpstr>60% of positive observations are below the view line during this event</vt:lpstr>
      <vt:lpstr>   </vt:lpstr>
      <vt:lpstr>PowerPoint Presentation</vt:lpstr>
      <vt:lpstr>PowerPoint Presentation</vt:lpstr>
      <vt:lpstr>PowerPoint Presentation</vt:lpstr>
      <vt:lpstr>Image classification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MacDonald</dc:creator>
  <cp:lastModifiedBy>Emma</cp:lastModifiedBy>
  <cp:revision>462</cp:revision>
  <cp:lastPrinted>2015-04-16T22:33:08Z</cp:lastPrinted>
  <dcterms:created xsi:type="dcterms:W3CDTF">2015-03-05T23:00:26Z</dcterms:created>
  <dcterms:modified xsi:type="dcterms:W3CDTF">2017-03-20T20:53:50Z</dcterms:modified>
</cp:coreProperties>
</file>