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9.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1"/>
  </p:sldMasterIdLst>
  <p:notesMasterIdLst>
    <p:notesMasterId r:id="rId28"/>
  </p:notesMasterIdLst>
  <p:sldIdLst>
    <p:sldId id="256" r:id="rId2"/>
    <p:sldId id="280" r:id="rId3"/>
    <p:sldId id="260" r:id="rId4"/>
    <p:sldId id="259" r:id="rId5"/>
    <p:sldId id="279" r:id="rId6"/>
    <p:sldId id="261" r:id="rId7"/>
    <p:sldId id="281" r:id="rId8"/>
    <p:sldId id="267" r:id="rId9"/>
    <p:sldId id="262" r:id="rId10"/>
    <p:sldId id="264" r:id="rId11"/>
    <p:sldId id="265" r:id="rId12"/>
    <p:sldId id="266" r:id="rId13"/>
    <p:sldId id="282" r:id="rId14"/>
    <p:sldId id="272" r:id="rId15"/>
    <p:sldId id="284" r:id="rId16"/>
    <p:sldId id="273" r:id="rId17"/>
    <p:sldId id="275" r:id="rId18"/>
    <p:sldId id="274" r:id="rId19"/>
    <p:sldId id="276" r:id="rId20"/>
    <p:sldId id="285" r:id="rId21"/>
    <p:sldId id="278" r:id="rId22"/>
    <p:sldId id="263" r:id="rId23"/>
    <p:sldId id="277" r:id="rId24"/>
    <p:sldId id="270" r:id="rId25"/>
    <p:sldId id="269" r:id="rId26"/>
    <p:sldId id="268" r:id="rId2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95D"/>
    <a:srgbClr val="9FF0AE"/>
    <a:srgbClr val="76B78C"/>
    <a:srgbClr val="65676B"/>
    <a:srgbClr val="4F6266"/>
    <a:srgbClr val="85CF81"/>
    <a:srgbClr val="3A5818"/>
    <a:srgbClr val="66FF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7537" autoAdjust="0"/>
  </p:normalViewPr>
  <p:slideViewPr>
    <p:cSldViewPr snapToGrid="0" snapToObjects="1">
      <p:cViewPr>
        <p:scale>
          <a:sx n="100" d="100"/>
          <a:sy n="100" d="100"/>
        </p:scale>
        <p:origin x="1836" y="72"/>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93CE5-F80D-BA4F-A3AC-F60453A82B60}" type="datetimeFigureOut">
              <a:rPr lang="en-US" smtClean="0"/>
              <a:pPr/>
              <a:t>5/4/2018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600964-B5C1-374D-8CBD-26DECFC3222A}" type="slidenum">
              <a:rPr lang="en-US" smtClean="0"/>
              <a:pPr/>
              <a:t>‹#›</a:t>
            </a:fld>
            <a:endParaRPr lang="en-US"/>
          </a:p>
        </p:txBody>
      </p:sp>
    </p:spTree>
    <p:extLst>
      <p:ext uri="{BB962C8B-B14F-4D97-AF65-F5344CB8AC3E}">
        <p14:creationId xmlns:p14="http://schemas.microsoft.com/office/powerpoint/2010/main" val="392613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gupubs.onlinelibrary.wiley.com/doi/full/10.1002/2013JA019469#jgra50927-bib-0021"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gupubs.onlinelibrary.wiley.com/doi/full/10.1002/2013JA019469#jgra50927-bib-002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gupubs.onlinelibrary.wiley.com/doi/full/10.1002/2013JA019469#jgra50927-bib-001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happy</a:t>
            </a:r>
            <a:r>
              <a:rPr lang="en-CA" baseline="0" dirty="0" smtClean="0"/>
              <a:t> as I’d be standing here rattling on about auroral arcs and what not there were some particular goals requested of this talk. </a:t>
            </a:r>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2</a:t>
            </a:fld>
            <a:endParaRPr lang="en-US"/>
          </a:p>
        </p:txBody>
      </p:sp>
    </p:spTree>
    <p:extLst>
      <p:ext uri="{BB962C8B-B14F-4D97-AF65-F5344CB8AC3E}">
        <p14:creationId xmlns:p14="http://schemas.microsoft.com/office/powerpoint/2010/main" val="44651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found that most stable arcs, regardless of identification with single‐ or multiple‐arc systems, were aligned with lines of constant geomagnetic latitude to within </a:t>
            </a:r>
            <a:r>
              <a:rPr lang="en-CA" i="1" dirty="0" err="1" smtClean="0"/>
              <a:t>σ</a:t>
            </a:r>
            <a:r>
              <a:rPr lang="en-CA" baseline="-25000" dirty="0" err="1" smtClean="0"/>
              <a:t>SD</a:t>
            </a:r>
            <a:r>
              <a:rPr lang="en-CA" dirty="0" smtClean="0"/>
              <a:t>=±</a:t>
            </a:r>
            <a:r>
              <a:rPr lang="en-CA" dirty="0" err="1" smtClean="0"/>
              <a:t>7.7</a:t>
            </a:r>
            <a:r>
              <a:rPr lang="en-CA" baseline="30000" dirty="0" err="1" smtClean="0"/>
              <a:t>∘</a:t>
            </a:r>
            <a:r>
              <a:rPr lang="en-CA" dirty="0" err="1" smtClean="0"/>
              <a:t>of</a:t>
            </a:r>
            <a:r>
              <a:rPr lang="en-CA" dirty="0" smtClean="0"/>
              <a:t> east‐west alignment. This specific tilt suggests that arc morphology is imposed by large‐scale magnetospheric properties as opposed to more localized processes occurring in the auroral acceleration region or ionosphere. When arc alignment was characterized as a function of geomagnetic latitude and magnetic local time, a distinct pattern emerged. We showed that arc tilt strongly depends upon </a:t>
            </a:r>
            <a:r>
              <a:rPr lang="en-CA" dirty="0" err="1" smtClean="0"/>
              <a:t>MLT</a:t>
            </a:r>
            <a:r>
              <a:rPr lang="en-CA" dirty="0" smtClean="0"/>
              <a:t> for all latitudes studied. This is highly suggestive of the influence of the magnetotail orientation. Each station showed a distinct crossover point from poleward to equatorward tilt. Further study of this arc tilt reversal location yielded a shift in </a:t>
            </a:r>
            <a:r>
              <a:rPr lang="en-CA" dirty="0" err="1" smtClean="0"/>
              <a:t>MLT</a:t>
            </a:r>
            <a:r>
              <a:rPr lang="en-CA" dirty="0" smtClean="0"/>
              <a:t> position between single‐ and multiple‐arc systems. In association with multiple arcs occurring within more </a:t>
            </a:r>
            <a:r>
              <a:rPr lang="en-CA" dirty="0" err="1" smtClean="0"/>
              <a:t>geomagnetically</a:t>
            </a:r>
            <a:r>
              <a:rPr lang="en-CA" dirty="0" smtClean="0"/>
              <a:t> active periods, further investigation into the arc tilt reversal position and magnetotail stretching should be pursued</a:t>
            </a:r>
            <a:r>
              <a:rPr lang="en-CA" dirty="0" smtClean="0"/>
              <a:t>.</a:t>
            </a:r>
          </a:p>
          <a:p>
            <a:endParaRPr lang="en-CA" dirty="0" smtClean="0"/>
          </a:p>
          <a:p>
            <a:r>
              <a:rPr lang="en-CA" dirty="0" smtClean="0"/>
              <a:t>Magnetotail Stretching</a:t>
            </a:r>
            <a:r>
              <a:rPr lang="en-CA" baseline="0" dirty="0" smtClean="0"/>
              <a:t> is imposed on </a:t>
            </a:r>
            <a:r>
              <a:rPr lang="en-CA" baseline="0" smtClean="0"/>
              <a:t>arc alignment. </a:t>
            </a:r>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13</a:t>
            </a:fld>
            <a:endParaRPr lang="en-US"/>
          </a:p>
        </p:txBody>
      </p:sp>
    </p:spTree>
    <p:extLst>
      <p:ext uri="{BB962C8B-B14F-4D97-AF65-F5344CB8AC3E}">
        <p14:creationId xmlns:p14="http://schemas.microsoft.com/office/powerpoint/2010/main" val="301328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ADD “UNDER REVIEW”</a:t>
            </a:r>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14</a:t>
            </a:fld>
            <a:endParaRPr lang="en-US"/>
          </a:p>
        </p:txBody>
      </p:sp>
    </p:spTree>
    <p:extLst>
      <p:ext uri="{BB962C8B-B14F-4D97-AF65-F5344CB8AC3E}">
        <p14:creationId xmlns:p14="http://schemas.microsoft.com/office/powerpoint/2010/main" val="341943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a:t>
            </a:r>
            <a:r>
              <a:rPr lang="en-CA" baseline="0" dirty="0" smtClean="0"/>
              <a:t> what is a field-line resonance? </a:t>
            </a:r>
          </a:p>
          <a:p>
            <a:endParaRPr lang="en-CA" baseline="0" dirty="0" smtClean="0"/>
          </a:p>
          <a:p>
            <a:r>
              <a:rPr lang="en-CA" dirty="0" smtClean="0"/>
              <a:t>FLRs are one of the few phenomena which can be seen simultaneously in the magnetosphere and by magnetometers on the ground.  Its characterized by large scale oscillations of the geomagnetic field and has been extensively studies from a standing wave point of view.</a:t>
            </a:r>
          </a:p>
          <a:p>
            <a:endParaRPr lang="en-CA" dirty="0" smtClean="0"/>
          </a:p>
          <a:p>
            <a:r>
              <a:rPr lang="en-CA" dirty="0" smtClean="0"/>
              <a:t>For a standing wave analogy consider the geomagnetic field lines to be a violin string with both ends tethered in the ionosphere.</a:t>
            </a:r>
          </a:p>
          <a:p>
            <a:endParaRPr lang="en-CA" dirty="0" smtClean="0"/>
          </a:p>
          <a:p>
            <a:r>
              <a:rPr lang="en-CA" dirty="0" smtClean="0"/>
              <a:t>Magnetometers on the ground see FLRS as periodic perturbations of the local magnetic field, generally on the order of 5-10 mins.</a:t>
            </a:r>
          </a:p>
          <a:p>
            <a:endParaRPr lang="en-CA" dirty="0" smtClean="0"/>
          </a:p>
          <a:p>
            <a:r>
              <a:rPr lang="en-CA" dirty="0" smtClean="0"/>
              <a:t>The resonance occurs along closed magnetic field lines.  Since magnetic field lines become longer as you move higher in altitude, the frequency tends to decrease the further north you go.  </a:t>
            </a:r>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15</a:t>
            </a:fld>
            <a:endParaRPr lang="en-US"/>
          </a:p>
        </p:txBody>
      </p:sp>
    </p:spTree>
    <p:extLst>
      <p:ext uri="{BB962C8B-B14F-4D97-AF65-F5344CB8AC3E}">
        <p14:creationId xmlns:p14="http://schemas.microsoft.com/office/powerpoint/2010/main" val="97932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what does a field-line resonance arc look like?</a:t>
            </a:r>
          </a:p>
          <a:p>
            <a:r>
              <a:rPr lang="en-CA" dirty="0" smtClean="0"/>
              <a:t>This is a compilation of images obtained from the REGO GILL ASI giving an example of how FLR appear in the optical data.</a:t>
            </a:r>
          </a:p>
          <a:p>
            <a:endParaRPr lang="en-CA" dirty="0" smtClean="0"/>
          </a:p>
          <a:p>
            <a:r>
              <a:rPr lang="en-CA" dirty="0" smtClean="0"/>
              <a:t>North is towards the top, south to the bottom.  Bright patch on the right is the moon.  Intensity is calibrated in Rayleighs.</a:t>
            </a:r>
          </a:p>
          <a:p>
            <a:endParaRPr lang="en-CA" dirty="0" smtClean="0"/>
          </a:p>
          <a:p>
            <a:r>
              <a:rPr lang="en-CA" dirty="0" smtClean="0"/>
              <a:t> As we can see an auroral arc forms at an initial latitude and slowly propagates north before fading.  Subsequent arcs form at near the same initial latitude before following the same path. </a:t>
            </a:r>
          </a:p>
          <a:p>
            <a:endParaRPr lang="en-CA" dirty="0" smtClean="0"/>
          </a:p>
          <a:p>
            <a:r>
              <a:rPr lang="en-CA" dirty="0" smtClean="0"/>
              <a:t>This behavior tends to repeat on the order of ½ hr to 2 hrs with arcs appearing at 5-15 minute intervals.</a:t>
            </a:r>
          </a:p>
          <a:p>
            <a:endParaRPr lang="en-CA" dirty="0" smtClean="0"/>
          </a:p>
          <a:p>
            <a:r>
              <a:rPr lang="en-CA" dirty="0" smtClean="0"/>
              <a:t>These are difficult to identify in the THEMIS white light cameras, as I will show next.</a:t>
            </a:r>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16</a:t>
            </a:fld>
            <a:endParaRPr lang="en-US"/>
          </a:p>
        </p:txBody>
      </p:sp>
    </p:spTree>
    <p:extLst>
      <p:ext uri="{BB962C8B-B14F-4D97-AF65-F5344CB8AC3E}">
        <p14:creationId xmlns:p14="http://schemas.microsoft.com/office/powerpoint/2010/main" val="14059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we identify Optical FLRS?</a:t>
            </a:r>
          </a:p>
          <a:p>
            <a:r>
              <a:rPr lang="en-CA" dirty="0" smtClean="0"/>
              <a:t>Simplest approach is to use a keogram.</a:t>
            </a:r>
          </a:p>
          <a:p>
            <a:endParaRPr lang="en-CA" dirty="0" smtClean="0"/>
          </a:p>
          <a:p>
            <a:r>
              <a:rPr lang="en-CA" dirty="0" smtClean="0"/>
              <a:t>On the top here I’ve shown what an FLR arc looks like from the point of view of a </a:t>
            </a:r>
            <a:r>
              <a:rPr lang="en-CA" dirty="0" err="1" smtClean="0"/>
              <a:t>themis</a:t>
            </a:r>
            <a:r>
              <a:rPr lang="en-CA" dirty="0" smtClean="0"/>
              <a:t> “white” light camera.  In this image we see a lot of features:</a:t>
            </a:r>
          </a:p>
          <a:p>
            <a:r>
              <a:rPr lang="en-CA" dirty="0" smtClean="0"/>
              <a:t>	-clouds, FLR mixed with diffuse aurora, overlaid with strong pulsating patches</a:t>
            </a:r>
          </a:p>
          <a:p>
            <a:r>
              <a:rPr lang="en-CA" dirty="0" smtClean="0"/>
              <a:t>	-I chose this particular event because you can actually still see the FLR arcs in the background of the “white” light image  however this is not usually the case.</a:t>
            </a:r>
          </a:p>
          <a:p>
            <a:endParaRPr lang="en-CA" dirty="0" smtClean="0"/>
          </a:p>
          <a:p>
            <a:r>
              <a:rPr lang="en-CA" dirty="0" smtClean="0"/>
              <a:t>This is what an FLR looks like when filter out a lot of the brighter, higher energy emissions.</a:t>
            </a:r>
          </a:p>
          <a:p>
            <a:r>
              <a:rPr lang="en-CA" dirty="0" smtClean="0"/>
              <a:t>Smooth banded lines of long lived, slowly moving, auroral arcs beginning at lower altitudes and propagating northward.  The subsequent arcs in the system originating in or near the initial arcs and following the same path. </a:t>
            </a:r>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17</a:t>
            </a:fld>
            <a:endParaRPr lang="en-US"/>
          </a:p>
        </p:txBody>
      </p:sp>
    </p:spTree>
    <p:extLst>
      <p:ext uri="{BB962C8B-B14F-4D97-AF65-F5344CB8AC3E}">
        <p14:creationId xmlns:p14="http://schemas.microsoft.com/office/powerpoint/2010/main" val="79211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how do I now determine if these arcs are just a steady multiple arc system or a true optical representation of a magnetospheric FLR?</a:t>
            </a:r>
          </a:p>
          <a:p>
            <a:endParaRPr lang="en-CA" baseline="0" dirty="0" smtClean="0"/>
          </a:p>
          <a:p>
            <a:r>
              <a:rPr lang="en-CA" dirty="0" smtClean="0"/>
              <a:t>I had mentioned earlier that FLRs can be seen in ground based magnetometers.  </a:t>
            </a:r>
          </a:p>
          <a:p>
            <a:endParaRPr lang="en-CA" baseline="0" dirty="0" smtClean="0"/>
          </a:p>
          <a:p>
            <a:r>
              <a:rPr lang="en-CA" dirty="0" smtClean="0"/>
              <a:t>So how do these arcs compare to what the magnetometers see? To show you now I have picked an event where there are two distinctly different FLR arc systems identified with the REGO ASI at Gillam MB and compared  the arcs to what we see from the magnetometers.</a:t>
            </a:r>
          </a:p>
          <a:p>
            <a:endParaRPr lang="en-CA" baseline="0" dirty="0" smtClean="0"/>
          </a:p>
          <a:p>
            <a:r>
              <a:rPr lang="en-CA" dirty="0" smtClean="0"/>
              <a:t>In the keogram we have the two systems and we can see the characteristic morphology associated with FLR arcs.  In this panel I am showing the x component of the geomagnetic field from a collocated magnetometer.</a:t>
            </a:r>
          </a:p>
          <a:p>
            <a:endParaRPr lang="en-CA" dirty="0" smtClean="0"/>
          </a:p>
          <a:p>
            <a:r>
              <a:rPr lang="en-CA" dirty="0" smtClean="0"/>
              <a:t>After performing a Fourier analysis on the optical data and, the magnetometer data, we can see marked similarities between the two data sets.</a:t>
            </a:r>
          </a:p>
          <a:p>
            <a:endParaRPr lang="en-CA" dirty="0" smtClean="0"/>
          </a:p>
          <a:p>
            <a:r>
              <a:rPr lang="en-CA" dirty="0" smtClean="0"/>
              <a:t>Lets look at the first system.  The black line represents the results of our Fourier analysis on the magnetometer.  From this we see that there is a peak frequency of about six minutes.  The same analysis is performed on the optics, and illustrated by the purple line, and we see that the arcs also seem to have a preferred periodicity of around six minutes. </a:t>
            </a:r>
          </a:p>
          <a:p>
            <a:endParaRPr lang="en-CA" dirty="0" smtClean="0"/>
          </a:p>
          <a:p>
            <a:r>
              <a:rPr lang="en-CA" dirty="0" smtClean="0"/>
              <a:t>When you consider the second system, we can again see similar periodicities between the magnetometer and the ASI data sets, with the peak period being roughly 8 minutes.</a:t>
            </a:r>
          </a:p>
          <a:p>
            <a:endParaRPr lang="en-CA" dirty="0" smtClean="0"/>
          </a:p>
          <a:p>
            <a:r>
              <a:rPr lang="en-CA" dirty="0" smtClean="0"/>
              <a:t>The slightly longer period of the second system reflects FLR behavior frequently seen by magnetometers.  The second system is at a slightly higher latitude and that is reflected in the longer period.</a:t>
            </a:r>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18</a:t>
            </a:fld>
            <a:endParaRPr lang="en-US"/>
          </a:p>
        </p:txBody>
      </p:sp>
    </p:spTree>
    <p:extLst>
      <p:ext uri="{BB962C8B-B14F-4D97-AF65-F5344CB8AC3E}">
        <p14:creationId xmlns:p14="http://schemas.microsoft.com/office/powerpoint/2010/main" val="419067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how often do we actually see FLR arcs?  Statistically speaking – FLR</a:t>
            </a:r>
            <a:r>
              <a:rPr lang="en-CA" baseline="0" dirty="0" smtClean="0"/>
              <a:t> arcs are incredibly rare.  The only occur in ~5% of </a:t>
            </a:r>
            <a:r>
              <a:rPr lang="en-CA" baseline="0" dirty="0" err="1" smtClean="0"/>
              <a:t>REGO’s</a:t>
            </a:r>
            <a:r>
              <a:rPr lang="en-CA" baseline="0" dirty="0" smtClean="0"/>
              <a:t> viewing data. To provide some context</a:t>
            </a:r>
            <a:r>
              <a:rPr lang="en-CA" dirty="0" smtClean="0"/>
              <a:t> with respect to </a:t>
            </a:r>
            <a:r>
              <a:rPr lang="en-CA" baseline="0" dirty="0" smtClean="0"/>
              <a:t>different arc morphologies: single and multiple arc systems are the most frequent.  Making up the bulk of auroral observations.  Pulsating aurora occurs in about 30% of 577.7 nm auroral observations, sometimes with other auroral morphologies or on its on.   </a:t>
            </a:r>
          </a:p>
          <a:p>
            <a:r>
              <a:rPr lang="en-CA" baseline="0" dirty="0" smtClean="0"/>
              <a:t>Prior to the deployment of REGO, there less than ten cases studies of FLR arcs. </a:t>
            </a:r>
            <a:r>
              <a:rPr lang="en-CA" dirty="0" smtClean="0"/>
              <a:t>Since it’s deployment in November 2014 until March 2016, keeping in mind that a large majority of the redline cameras do not operate in the summer months, we found nearly 440 clear, usable events. This </a:t>
            </a:r>
            <a:r>
              <a:rPr lang="en-CA" baseline="0" dirty="0" smtClean="0"/>
              <a:t>is a 2 fold increase in magnitude of clear concise images of this particular arc</a:t>
            </a:r>
            <a:r>
              <a:rPr lang="en-CA" dirty="0" smtClean="0"/>
              <a:t> morphology. </a:t>
            </a:r>
          </a:p>
          <a:p>
            <a:endParaRPr lang="en-CA" dirty="0" smtClean="0"/>
          </a:p>
          <a:p>
            <a:r>
              <a:rPr lang="en-CA" baseline="0" dirty="0" smtClean="0"/>
              <a:t>So to illustrate again that these are in fact a different type of arc system to multiple arcs I’d like to just take a look at how these arcs compare to the more standard or typical arc systems.  </a:t>
            </a:r>
          </a:p>
          <a:p>
            <a:r>
              <a:rPr lang="en-CA" dirty="0" smtClean="0"/>
              <a:t>In this plot I’m comparing occurrence rate as a function of </a:t>
            </a:r>
            <a:r>
              <a:rPr lang="en-CA" dirty="0" err="1" smtClean="0"/>
              <a:t>mlt</a:t>
            </a:r>
            <a:r>
              <a:rPr lang="en-CA" dirty="0" smtClean="0"/>
              <a:t> of typical redline auroral arcs, such as single and multiple arcs to that of the FLR arcs.  As you can see, the regular arcs peak in occurrence just before midnight, dropping off dramatically as you approach dawn.  The FLR arcs more likely to be found in the hours leading up to dawn or around dusk.   </a:t>
            </a:r>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19</a:t>
            </a:fld>
            <a:endParaRPr lang="en-US"/>
          </a:p>
        </p:txBody>
      </p:sp>
    </p:spTree>
    <p:extLst>
      <p:ext uri="{BB962C8B-B14F-4D97-AF65-F5344CB8AC3E}">
        <p14:creationId xmlns:p14="http://schemas.microsoft.com/office/powerpoint/2010/main" val="95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From these mapped curves, we can determine a local slope with respect to the local magnetic east‐west direction as a function of </a:t>
            </a:r>
            <a:r>
              <a:rPr lang="en-CA" dirty="0" err="1" smtClean="0"/>
              <a:t>MLT</a:t>
            </a:r>
            <a:r>
              <a:rPr lang="en-CA" dirty="0" smtClean="0"/>
              <a:t>.</a:t>
            </a:r>
          </a:p>
          <a:p>
            <a:r>
              <a:rPr lang="en-CA" dirty="0" smtClean="0"/>
              <a:t>Our primary point here is that the arc tilts show the same </a:t>
            </a:r>
            <a:r>
              <a:rPr lang="en-CA" dirty="0" err="1" smtClean="0"/>
              <a:t>MLT</a:t>
            </a:r>
            <a:r>
              <a:rPr lang="en-CA" dirty="0" smtClean="0"/>
              <a:t> dependence as does the slope of the contours of constant equatorial magnetic field strength mapped to ionospheric altitude. Further, the arc tilts show the same general </a:t>
            </a:r>
            <a:r>
              <a:rPr lang="en-CA" dirty="0" err="1" smtClean="0"/>
              <a:t>MLT</a:t>
            </a:r>
            <a:r>
              <a:rPr lang="en-CA" dirty="0" smtClean="0"/>
              <a:t> trend as does the slopes of the mapped contours of constant magnetic field strength using four different models that correspond (empirically) to the geomagnetic conditions during which quiet arcs are typically observed</a:t>
            </a:r>
          </a:p>
          <a:p>
            <a:endParaRPr lang="en-CA"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t>This comparison strongly suggests that auroral arc morphology is indeed strongly tied to large‐scale magnetospheric properties as suggested earlier. In the current literature, it is strongly believed that auroral arcs are located along field lines threading the thin current sheet (</a:t>
            </a:r>
            <a:r>
              <a:rPr lang="en-CA" dirty="0" err="1" smtClean="0"/>
              <a:t>TCS</a:t>
            </a:r>
            <a:r>
              <a:rPr lang="en-CA" dirty="0" smtClean="0"/>
              <a:t>) [</a:t>
            </a:r>
            <a:r>
              <a:rPr lang="en-CA" i="1" dirty="0" err="1" smtClean="0"/>
              <a:t>Sergeev</a:t>
            </a:r>
            <a:r>
              <a:rPr lang="en-CA" i="1" dirty="0" smtClean="0"/>
              <a:t> et al.</a:t>
            </a:r>
            <a:r>
              <a:rPr lang="en-CA" dirty="0" smtClean="0"/>
              <a:t>, </a:t>
            </a:r>
            <a:r>
              <a:rPr lang="en-CA" dirty="0" smtClean="0">
                <a:hlinkClick r:id="rId3"/>
              </a:rPr>
              <a:t>2012</a:t>
            </a:r>
            <a:r>
              <a:rPr lang="en-CA" dirty="0" smtClean="0"/>
              <a:t>; </a:t>
            </a:r>
            <a:r>
              <a:rPr lang="en-CA" i="1" dirty="0" err="1" smtClean="0"/>
              <a:t>Yahnin</a:t>
            </a:r>
            <a:r>
              <a:rPr lang="en-CA" i="1" dirty="0" smtClean="0"/>
              <a:t> et al.</a:t>
            </a:r>
            <a:r>
              <a:rPr lang="en-CA" dirty="0" smtClean="0"/>
              <a:t>, </a:t>
            </a:r>
            <a:r>
              <a:rPr lang="en-CA" dirty="0" smtClean="0">
                <a:hlinkClick r:id="rId4"/>
              </a:rPr>
              <a:t>1997</a:t>
            </a:r>
            <a:r>
              <a:rPr lang="en-CA" dirty="0" smtClean="0"/>
              <a:t>]. In this study, however, we have found that there are arcs toward the noon sector. It is not thought that the </a:t>
            </a:r>
            <a:r>
              <a:rPr lang="en-CA" dirty="0" err="1" smtClean="0"/>
              <a:t>TCS</a:t>
            </a:r>
            <a:r>
              <a:rPr lang="en-CA" dirty="0" smtClean="0"/>
              <a:t> extends that far around the Earth, nor should the field line draping draw them that close to the </a:t>
            </a:r>
            <a:r>
              <a:rPr lang="en-CA" dirty="0" err="1" smtClean="0"/>
              <a:t>postnoon</a:t>
            </a:r>
            <a:r>
              <a:rPr lang="en-CA" dirty="0" smtClean="0"/>
              <a:t> sector. </a:t>
            </a:r>
            <a:r>
              <a:rPr lang="en-CA" smtClean="0"/>
              <a:t>This interesting arc behavior will be further investigated in future research. </a:t>
            </a:r>
          </a:p>
          <a:p>
            <a:endParaRPr lang="en-CA" dirty="0" smtClean="0"/>
          </a:p>
          <a:p>
            <a:endParaRPr lang="en-CA" dirty="0" smtClean="0"/>
          </a:p>
          <a:p>
            <a:r>
              <a:rPr lang="en-CA" dirty="0" smtClean="0"/>
              <a:t>Theories: One notable example that does produce quiet, elongated, multiple parallel arc-like features is the so-called ionospheric feedback instability (</a:t>
            </a:r>
            <a:r>
              <a:rPr lang="en-CA" dirty="0" err="1" smtClean="0"/>
              <a:t>IFI</a:t>
            </a:r>
            <a:r>
              <a:rPr lang="en-CA" dirty="0" smtClean="0"/>
              <a:t>) model that has been in development for over 40 years. In</a:t>
            </a:r>
          </a:p>
          <a:p>
            <a:r>
              <a:rPr lang="en-CA" dirty="0" smtClean="0"/>
              <a:t>this theory, auroral arcs are spatial oscillations of ﬁeld-aligned current sheets that are oriented perpendicular to background plasma convection. In other words, large-scale magnetospheric </a:t>
            </a:r>
            <a:r>
              <a:rPr lang="en-CA" dirty="0" err="1" smtClean="0"/>
              <a:t>convec</a:t>
            </a:r>
            <a:r>
              <a:rPr lang="en-CA" dirty="0" smtClean="0"/>
              <a:t> </a:t>
            </a:r>
            <a:r>
              <a:rPr lang="en-CA" dirty="0" err="1" smtClean="0"/>
              <a:t>tion</a:t>
            </a:r>
            <a:r>
              <a:rPr lang="en-CA" dirty="0" smtClean="0"/>
              <a:t> provides</a:t>
            </a:r>
            <a:r>
              <a:rPr lang="en-CA" baseline="0" dirty="0" smtClean="0"/>
              <a:t> </a:t>
            </a:r>
            <a:r>
              <a:rPr lang="en-CA" dirty="0" smtClean="0"/>
              <a:t>the large-scale context that organizes arcs. </a:t>
            </a:r>
          </a:p>
          <a:p>
            <a:endParaRPr lang="en-CA" dirty="0" smtClean="0"/>
          </a:p>
          <a:p>
            <a:r>
              <a:rPr lang="en-CA" dirty="0" smtClean="0"/>
              <a:t>-</a:t>
            </a:r>
            <a:r>
              <a:rPr lang="en-CA" dirty="0" err="1" smtClean="0"/>
              <a:t>IFI</a:t>
            </a:r>
            <a:r>
              <a:rPr lang="en-CA" dirty="0" smtClean="0"/>
              <a:t> requires long time</a:t>
            </a:r>
            <a:r>
              <a:rPr lang="en-CA" baseline="0" dirty="0" smtClean="0"/>
              <a:t> periods – arcs can appear in seconds.</a:t>
            </a:r>
          </a:p>
          <a:p>
            <a:r>
              <a:rPr lang="en-CA" baseline="0" dirty="0" smtClean="0"/>
              <a:t>-</a:t>
            </a:r>
            <a:r>
              <a:rPr lang="en-CA" baseline="0" dirty="0" err="1" smtClean="0"/>
              <a:t>IFI</a:t>
            </a:r>
            <a:r>
              <a:rPr lang="en-CA" baseline="0" dirty="0" smtClean="0"/>
              <a:t> centers arcs around dusk….this study shows a slightly different grouping set.</a:t>
            </a:r>
          </a:p>
          <a:p>
            <a:r>
              <a:rPr lang="en-CA" baseline="0" dirty="0" smtClean="0"/>
              <a:t>-Doesn’t include an electron acceleration mechanism (inverted V structure)</a:t>
            </a:r>
          </a:p>
          <a:p>
            <a:endParaRPr lang="en-CA" baseline="0" dirty="0" smtClean="0"/>
          </a:p>
          <a:p>
            <a:r>
              <a:rPr lang="en-CA" baseline="0" dirty="0" smtClean="0"/>
              <a:t>-Stationary Inertial </a:t>
            </a:r>
            <a:r>
              <a:rPr lang="en-CA" baseline="0" dirty="0" err="1" smtClean="0"/>
              <a:t>alven</a:t>
            </a:r>
            <a:r>
              <a:rPr lang="en-CA" baseline="0" dirty="0" smtClean="0"/>
              <a:t> waves are more likely to produce multiple arc structures </a:t>
            </a:r>
            <a:r>
              <a:rPr lang="en-CA" dirty="0" smtClean="0"/>
              <a:t>can occur when large-scale plasma drift crosses large-scale, initially</a:t>
            </a:r>
          </a:p>
          <a:p>
            <a:r>
              <a:rPr lang="en-CA" dirty="0" smtClean="0"/>
              <a:t>unstructured FAC sheets assumed to be caused by some other mechanism, for example, magnetospheric</a:t>
            </a:r>
          </a:p>
          <a:p>
            <a:r>
              <a:rPr lang="en-CA" dirty="0" smtClean="0"/>
              <a:t>pressure gradients  </a:t>
            </a:r>
          </a:p>
          <a:p>
            <a:r>
              <a:rPr lang="en-CA" dirty="0" smtClean="0"/>
              <a:t>-this theory accounts</a:t>
            </a:r>
            <a:r>
              <a:rPr lang="en-CA" baseline="0" dirty="0" smtClean="0"/>
              <a:t> for multiple structures and provides the inverted v pattern but like the </a:t>
            </a:r>
            <a:r>
              <a:rPr lang="en-CA" baseline="0" dirty="0" err="1" smtClean="0"/>
              <a:t>IFI</a:t>
            </a:r>
            <a:r>
              <a:rPr lang="en-CA" baseline="0" dirty="0" smtClean="0"/>
              <a:t> cannot explain electron acceleration to </a:t>
            </a:r>
            <a:r>
              <a:rPr lang="en-CA" baseline="0" dirty="0" err="1" smtClean="0"/>
              <a:t>10keV</a:t>
            </a:r>
            <a:r>
              <a:rPr lang="en-CA" baseline="0" dirty="0" smtClean="0"/>
              <a:t>.</a:t>
            </a:r>
            <a:endParaRPr lang="en-CA" dirty="0" smtClean="0"/>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24</a:t>
            </a:fld>
            <a:endParaRPr lang="en-US"/>
          </a:p>
        </p:txBody>
      </p:sp>
    </p:spTree>
    <p:extLst>
      <p:ext uri="{BB962C8B-B14F-4D97-AF65-F5344CB8AC3E}">
        <p14:creationId xmlns:p14="http://schemas.microsoft.com/office/powerpoint/2010/main" val="296336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IMF </a:t>
            </a:r>
            <a:r>
              <a:rPr lang="en-CA" i="1" dirty="0" err="1" smtClean="0"/>
              <a:t>B</a:t>
            </a:r>
            <a:r>
              <a:rPr lang="en-CA" i="1" baseline="-25000" dirty="0" err="1" smtClean="0"/>
              <a:t>x</a:t>
            </a:r>
            <a:r>
              <a:rPr lang="en-CA" dirty="0" err="1" smtClean="0"/>
              <a:t>and</a:t>
            </a:r>
            <a:r>
              <a:rPr lang="en-CA" dirty="0" smtClean="0"/>
              <a:t> </a:t>
            </a:r>
            <a:r>
              <a:rPr lang="en-CA" i="1" dirty="0" err="1" smtClean="0"/>
              <a:t>B</a:t>
            </a:r>
            <a:r>
              <a:rPr lang="en-CA" i="1" baseline="-25000" dirty="0" err="1" smtClean="0"/>
              <a:t>y</a:t>
            </a:r>
            <a:r>
              <a:rPr lang="en-CA" dirty="0" err="1" smtClean="0"/>
              <a:t>components</a:t>
            </a:r>
            <a:r>
              <a:rPr lang="en-CA" dirty="0" smtClean="0"/>
              <a:t> are most tightly tied to the Sun's Parker spiral behavior. We have established that the tilt of the arc is tightly tied to the auroral oval location, with equatorward tilt occurring on the </a:t>
            </a:r>
            <a:r>
              <a:rPr lang="en-CA" dirty="0" err="1" smtClean="0"/>
              <a:t>duskside</a:t>
            </a:r>
            <a:r>
              <a:rPr lang="en-CA" dirty="0" smtClean="0"/>
              <a:t> of the oval and poleward tilt occurring on the </a:t>
            </a:r>
            <a:r>
              <a:rPr lang="en-CA" dirty="0" err="1" smtClean="0"/>
              <a:t>dawnside</a:t>
            </a:r>
            <a:r>
              <a:rPr lang="en-CA" dirty="0" smtClean="0"/>
              <a:t>. In the event of a typical Parker spiral orientation of the IMF (</a:t>
            </a:r>
            <a:r>
              <a:rPr lang="en-CA" i="1" dirty="0" err="1" smtClean="0"/>
              <a:t>B</a:t>
            </a:r>
            <a:r>
              <a:rPr lang="en-CA" i="1" baseline="-25000" dirty="0" err="1" smtClean="0"/>
              <a:t>x</a:t>
            </a:r>
            <a:r>
              <a:rPr lang="en-CA" dirty="0" smtClean="0"/>
              <a:t>&gt;</a:t>
            </a:r>
            <a:r>
              <a:rPr lang="en-CA" dirty="0" err="1" smtClean="0"/>
              <a:t>0,</a:t>
            </a:r>
            <a:r>
              <a:rPr lang="en-CA" i="1" dirty="0" err="1" smtClean="0"/>
              <a:t>B</a:t>
            </a:r>
            <a:r>
              <a:rPr lang="en-CA" i="1" baseline="-25000" dirty="0" err="1" smtClean="0"/>
              <a:t>y</a:t>
            </a:r>
            <a:r>
              <a:rPr lang="en-CA" dirty="0" smtClean="0"/>
              <a:t>&lt;0), it appears that the auroral oval is shifted toward dawn. In the event of an atypical anti‐Parker spiral IMF orientation (</a:t>
            </a:r>
            <a:r>
              <a:rPr lang="en-CA" i="1" dirty="0" err="1" smtClean="0"/>
              <a:t>B</a:t>
            </a:r>
            <a:r>
              <a:rPr lang="en-CA" i="1" baseline="-25000" dirty="0" err="1" smtClean="0"/>
              <a:t>x</a:t>
            </a:r>
            <a:r>
              <a:rPr lang="en-CA" dirty="0" smtClean="0"/>
              <a:t>&gt;</a:t>
            </a:r>
            <a:r>
              <a:rPr lang="en-CA" dirty="0" err="1" smtClean="0"/>
              <a:t>0,</a:t>
            </a:r>
            <a:r>
              <a:rPr lang="en-CA" i="1" dirty="0" err="1" smtClean="0"/>
              <a:t>B</a:t>
            </a:r>
            <a:r>
              <a:rPr lang="en-CA" i="1" baseline="-25000" dirty="0" err="1" smtClean="0"/>
              <a:t>y</a:t>
            </a:r>
            <a:r>
              <a:rPr lang="en-CA" dirty="0" smtClean="0"/>
              <a:t>&gt;0) the oval appears to shift more toward the dusk. This portion of the study was only performed on single‐arc systems for the GILL station. Further analysis of the other stations, and expansion to include the multiple‐arc systems, has been left for future work. We have chosen our events by looking specifically for stable auroral arc structures. </a:t>
            </a:r>
          </a:p>
          <a:p>
            <a:endParaRPr lang="en-CA" dirty="0" smtClean="0"/>
          </a:p>
          <a:p>
            <a:r>
              <a:rPr lang="en-CA" dirty="0" smtClean="0"/>
              <a:t>A large majority of these events are therefore considered </a:t>
            </a:r>
            <a:r>
              <a:rPr lang="en-CA" dirty="0" err="1" smtClean="0"/>
              <a:t>presubstorm</a:t>
            </a:r>
            <a:r>
              <a:rPr lang="en-CA" dirty="0" smtClean="0"/>
              <a:t> stable arc structures. </a:t>
            </a:r>
            <a:r>
              <a:rPr lang="en-CA" i="1" dirty="0" err="1" smtClean="0"/>
              <a:t>Liou</a:t>
            </a:r>
            <a:r>
              <a:rPr lang="en-CA" i="1" dirty="0" smtClean="0"/>
              <a:t> et al.</a:t>
            </a:r>
            <a:r>
              <a:rPr lang="en-CA" dirty="0" smtClean="0"/>
              <a:t> [</a:t>
            </a:r>
            <a:r>
              <a:rPr lang="en-CA" dirty="0" smtClean="0">
                <a:hlinkClick r:id="rId3"/>
              </a:rPr>
              <a:t>2001</a:t>
            </a:r>
            <a:r>
              <a:rPr lang="en-CA" dirty="0" smtClean="0"/>
              <a:t>] performed a study on the IMF effects on the location of the auroral arc substorm. In that study, </a:t>
            </a:r>
            <a:r>
              <a:rPr lang="en-CA" i="1" dirty="0" err="1" smtClean="0"/>
              <a:t>Liou</a:t>
            </a:r>
            <a:r>
              <a:rPr lang="en-CA" i="1" dirty="0" smtClean="0"/>
              <a:t> et al.</a:t>
            </a:r>
            <a:r>
              <a:rPr lang="en-CA" dirty="0" smtClean="0"/>
              <a:t> [</a:t>
            </a:r>
            <a:r>
              <a:rPr lang="en-CA" dirty="0" smtClean="0">
                <a:hlinkClick r:id="rId3"/>
              </a:rPr>
              <a:t>2001</a:t>
            </a:r>
            <a:r>
              <a:rPr lang="en-CA" dirty="0" smtClean="0"/>
              <a:t>] used the Polar ultraviolet imager and Wind observations to study the location of a significant number of well‐defined auroral arc breakups. Coupled with the IMF conditions surrounding these auroral breakups (substorm onsets) they concluded that there was in fact a weak dependence upon the substorm onset location (in </a:t>
            </a:r>
            <a:r>
              <a:rPr lang="en-CA" dirty="0" err="1" smtClean="0"/>
              <a:t>MLT</a:t>
            </a:r>
            <a:r>
              <a:rPr lang="en-CA" dirty="0" smtClean="0"/>
              <a:t>) and the IMF orientation. Identical behavior to that seen here was noted with respect to the shift in substorm onset location. This study, using a much larger data set and alternative approach, confirms their findings regarding a </a:t>
            </a:r>
            <a:r>
              <a:rPr lang="en-CA" dirty="0" err="1" smtClean="0"/>
              <a:t>MLT</a:t>
            </a:r>
            <a:r>
              <a:rPr lang="en-CA" dirty="0" smtClean="0"/>
              <a:t> dependence and loosely ties auroral arc formation to substorm onset. </a:t>
            </a:r>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25</a:t>
            </a:fld>
            <a:endParaRPr lang="en-US"/>
          </a:p>
        </p:txBody>
      </p:sp>
    </p:spTree>
    <p:extLst>
      <p:ext uri="{BB962C8B-B14F-4D97-AF65-F5344CB8AC3E}">
        <p14:creationId xmlns:p14="http://schemas.microsoft.com/office/powerpoint/2010/main" val="1087672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26</a:t>
            </a:fld>
            <a:endParaRPr lang="en-US"/>
          </a:p>
        </p:txBody>
      </p:sp>
    </p:spTree>
    <p:extLst>
      <p:ext uri="{BB962C8B-B14F-4D97-AF65-F5344CB8AC3E}">
        <p14:creationId xmlns:p14="http://schemas.microsoft.com/office/powerpoint/2010/main" val="95555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Since I’m discussing the aurora, a really good question to have is why would the </a:t>
            </a:r>
            <a:r>
              <a:rPr lang="en-CA" dirty="0" err="1" smtClean="0"/>
              <a:t>Connex</a:t>
            </a:r>
            <a:r>
              <a:rPr lang="en-CA" dirty="0" smtClean="0"/>
              <a:t> community be interested</a:t>
            </a:r>
            <a:r>
              <a:rPr lang="en-CA" baseline="0" dirty="0" smtClean="0"/>
              <a:t> in the aurora? </a:t>
            </a:r>
            <a:r>
              <a:rPr lang="en-CA" dirty="0"/>
              <a:t>The answer to this is simple. </a:t>
            </a:r>
            <a:endParaRPr lang="en-CA" baseline="0" dirty="0" smtClean="0"/>
          </a:p>
          <a:p>
            <a:r>
              <a:rPr lang="en-CA" dirty="0" smtClean="0"/>
              <a:t>One of Swarm’s mission goals is to map the geomagnetic field and ionospheric current systems</a:t>
            </a:r>
            <a:r>
              <a:rPr lang="en-CA" baseline="0" dirty="0" smtClean="0"/>
              <a:t>.</a:t>
            </a:r>
            <a:r>
              <a:rPr lang="en-CA" dirty="0" smtClean="0"/>
              <a:t>  </a:t>
            </a:r>
            <a:endParaRPr lang="en-CA" baseline="0" dirty="0"/>
          </a:p>
          <a:p>
            <a:r>
              <a:rPr lang="en-CA" dirty="0" smtClean="0"/>
              <a:t>Magnetic fields produce currents and currents help to drive the aurora.  This is a series of images </a:t>
            </a:r>
            <a:r>
              <a:rPr lang="en-CA" baseline="0" dirty="0" smtClean="0"/>
              <a:t>taken in March 2008 using the THEMIS ASI network.  This was a particularly good night with clear skies from coast to coast across Canada.  In this case we can see large continent-scale aurora mixed</a:t>
            </a:r>
            <a:r>
              <a:rPr lang="en-CA" dirty="0" smtClean="0"/>
              <a:t> in with multiple </a:t>
            </a:r>
            <a:r>
              <a:rPr lang="en-CA" dirty="0" err="1" smtClean="0"/>
              <a:t>meso</a:t>
            </a:r>
            <a:r>
              <a:rPr lang="en-CA" dirty="0" smtClean="0"/>
              <a:t>-scale systems.  Throughout the hour there are also pockets of small-scale auroral dynamics such as pulsating auroral patches.</a:t>
            </a:r>
            <a:endParaRPr lang="en-CA" baseline="0" dirty="0" smtClean="0"/>
          </a:p>
          <a:p>
            <a:r>
              <a:rPr lang="en-CA" baseline="0" dirty="0" smtClean="0"/>
              <a:t>Right above this display are massive current and electric field systems at work – driving the dynamic aurora</a:t>
            </a:r>
            <a:r>
              <a:rPr lang="en-CA" dirty="0" smtClean="0"/>
              <a:t> underneath</a:t>
            </a:r>
            <a:r>
              <a:rPr lang="en-CA" baseline="0" dirty="0" smtClean="0"/>
              <a:t>.  The aurora provides a visual display of how these systems vary and interact with one another.  The current and electric field systems help the auroral science community understand</a:t>
            </a:r>
            <a:r>
              <a:rPr lang="en-CA" dirty="0" smtClean="0"/>
              <a:t> how the two systems interact.  This particular display would produce 100s of GW of power, enough</a:t>
            </a:r>
          </a:p>
          <a:p>
            <a:endParaRPr lang="en-CA" dirty="0"/>
          </a:p>
          <a:p>
            <a:r>
              <a:rPr lang="en-CA" dirty="0" smtClean="0"/>
              <a:t>This is what the auroral looks like in “white” light.  The redline aurora are incredibly different but just as dynamic in their own way.</a:t>
            </a:r>
            <a:endParaRPr lang="en-CA"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345375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aurora are the end product of interactions within the solar-terrestrial environment.  They come in all shapes and </a:t>
            </a:r>
            <a:r>
              <a:rPr lang="en-CA" dirty="0"/>
              <a:t>sizes. Many of you may </a:t>
            </a:r>
            <a:r>
              <a:rPr lang="en-CA" dirty="0" smtClean="0"/>
              <a:t>recognise </a:t>
            </a:r>
            <a:r>
              <a:rPr lang="en-CA" dirty="0"/>
              <a:t>these images of auroral arcs. These images are typical of what you would see in a </a:t>
            </a:r>
            <a:r>
              <a:rPr lang="en-CA" dirty="0" smtClean="0"/>
              <a:t>magazine or when you think about the aurora.  They come in all shapes and size.  Here we are looking at a single banded auroral arc.  In the middle we have multiple green bands of auroral arcs, you will here more about this type of system from Jiashu Wu in the next presentation.  Although visually we tend to see the ‘typical’ green aurora, this image here on the right shows the larger scale of auroral wavelengths that are created.  This images shows an auroral curtain with the bright 577 nm green emission along the base and the fainter 630 nm red emission extending to high altitudes.  This fainter redline aurora will be the primary focus of my talk but I’ll get to that in a minute.</a:t>
            </a:r>
            <a:endParaRPr lang="en-CA"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71841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aurora are the end product of interactions within the solar-terrestrial environment.  They come in all shapes and </a:t>
            </a:r>
            <a:r>
              <a:rPr lang="en-CA" dirty="0"/>
              <a:t>sizes. Many of you may </a:t>
            </a:r>
            <a:r>
              <a:rPr lang="en-CA" dirty="0" smtClean="0"/>
              <a:t>recognise </a:t>
            </a:r>
            <a:r>
              <a:rPr lang="en-CA" dirty="0"/>
              <a:t>these images of auroral arcs. These images are typical of what you would see in a </a:t>
            </a:r>
            <a:r>
              <a:rPr lang="en-CA" dirty="0" smtClean="0"/>
              <a:t>magazine or when you think about the aurora.  They come in all shapes and size.  Here we are looking at a single banded auroral arc.  In the middle we have multiple green bands of auroral arcs, you will here more about this type of system from Jiashu Wu in the next presentation.  Although visually we tend to see the ‘typical’ green aurora, this image here on the right shows the larger scale of auroral wavelengths that are created.  This images shows an auroral curtain with the bright 577 nm green emission along the base and the fainter 630 nm red emission extending to high altitudes.  This fainter redline aurora will be the primary focus of my talk but I’ll get to that in a minute.</a:t>
            </a:r>
            <a:endParaRPr lang="en-CA"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77337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8958" y="4406564"/>
            <a:ext cx="5191246" cy="4153576"/>
          </a:xfrm>
        </p:spPr>
        <p:txBody>
          <a:bodyPr/>
          <a:lstStyle/>
          <a:p>
            <a:r>
              <a:rPr lang="en-CA" dirty="0"/>
              <a:t>Keograms are a useful data product when studying the aurora.  They give an estimate of auroral behavior as a function of time.  North is towards the top of each panel and south towards the bottom.  I’m just going to show you an example of how the dynamics we saw in the previous slides vary with different optical systems.  </a:t>
            </a:r>
            <a:endParaRPr lang="en-CA" dirty="0" smtClean="0"/>
          </a:p>
          <a:p>
            <a:endParaRPr lang="en-CA" dirty="0"/>
          </a:p>
          <a:p>
            <a:r>
              <a:rPr lang="en-CA" dirty="0"/>
              <a:t>This event in the top right corner shows aurora with the REGO redline cameras, the rainbow cameras, and the THEMIS white light </a:t>
            </a:r>
            <a:r>
              <a:rPr lang="en-CA" dirty="0" smtClean="0"/>
              <a:t>camera.  Redline responds to lower energy precipitation at higher altitudes 150-upwards of 400km.  “White light” is dominated by the green line which dominated by  higher energy precipitation at lower altitudes 100-120km.  In these keograms we can see an arc system.  In </a:t>
            </a:r>
            <a:r>
              <a:rPr lang="en-CA" dirty="0"/>
              <a:t>the bottom panel we can see multiple arcs systems overlaid with pulsating auroral patches. </a:t>
            </a:r>
            <a:r>
              <a:rPr lang="en-CA" dirty="0" smtClean="0"/>
              <a:t>  </a:t>
            </a:r>
            <a:r>
              <a:rPr lang="en-CA" dirty="0"/>
              <a:t>Pulsating patches have this distinct zebra pattern associated with the patches turning on and off in time.</a:t>
            </a:r>
          </a:p>
          <a:p>
            <a:r>
              <a:rPr lang="en-CA" dirty="0"/>
              <a:t> </a:t>
            </a:r>
          </a:p>
          <a:p>
            <a:r>
              <a:rPr lang="en-CA" dirty="0"/>
              <a:t>The video on the previous slide was a time lapse of just one hour. During that time period we saw each of these auroral processes.  These are the most commonly identified auroral morphologies.</a:t>
            </a:r>
          </a:p>
          <a:p>
            <a:r>
              <a:rPr lang="en-CA" dirty="0"/>
              <a:t>I’m not actually going to be talking about any of these arc systems.  Jiashu has the multiple arc system covered in the next talk and Jun will be discussing Pulsating aurora in the talk after hers.  What I’m going to be talking about is a completely different type of auroral arc; namely, those associated with FLR.</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392771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8</a:t>
            </a:fld>
            <a:endParaRPr lang="en-US"/>
          </a:p>
        </p:txBody>
      </p:sp>
    </p:spTree>
    <p:extLst>
      <p:ext uri="{BB962C8B-B14F-4D97-AF65-F5344CB8AC3E}">
        <p14:creationId xmlns:p14="http://schemas.microsoft.com/office/powerpoint/2010/main" val="176385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10</a:t>
            </a:fld>
            <a:endParaRPr lang="en-US"/>
          </a:p>
        </p:txBody>
      </p:sp>
    </p:spTree>
    <p:extLst>
      <p:ext uri="{BB962C8B-B14F-4D97-AF65-F5344CB8AC3E}">
        <p14:creationId xmlns:p14="http://schemas.microsoft.com/office/powerpoint/2010/main" val="2212792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11</a:t>
            </a:fld>
            <a:endParaRPr lang="en-US"/>
          </a:p>
        </p:txBody>
      </p:sp>
    </p:spTree>
    <p:extLst>
      <p:ext uri="{BB962C8B-B14F-4D97-AF65-F5344CB8AC3E}">
        <p14:creationId xmlns:p14="http://schemas.microsoft.com/office/powerpoint/2010/main" val="136676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12</a:t>
            </a:fld>
            <a:endParaRPr lang="en-US"/>
          </a:p>
        </p:txBody>
      </p:sp>
    </p:spTree>
    <p:extLst>
      <p:ext uri="{BB962C8B-B14F-4D97-AF65-F5344CB8AC3E}">
        <p14:creationId xmlns:p14="http://schemas.microsoft.com/office/powerpoint/2010/main" val="266056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508001"/>
            <a:ext cx="6507167" cy="26670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3238500"/>
            <a:ext cx="6507167" cy="158750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23C895-5309-416C-8580-CB534505B876}" type="datetime1">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4742046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944054"/>
            <a:ext cx="7429500" cy="472282"/>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776760"/>
            <a:ext cx="6169458" cy="263748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60" y="4416336"/>
            <a:ext cx="7429500" cy="411427"/>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364B0-10F1-4BD0-9AC5-A0A654B4885F}" type="datetime1">
              <a:rPr lang="en-US" smtClean="0"/>
              <a:t>5/4/2018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352259883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508001"/>
            <a:ext cx="7429499" cy="260349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619500"/>
            <a:ext cx="7429500" cy="120650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30738446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655687"/>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286000"/>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508001"/>
            <a:ext cx="6972299" cy="22859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794000"/>
            <a:ext cx="6629402" cy="3175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56058" y="3619500"/>
            <a:ext cx="7429500" cy="120650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29063856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757151"/>
            <a:ext cx="7429500" cy="12240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981151"/>
            <a:ext cx="7429501" cy="7170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70373351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655687"/>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286000"/>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508001"/>
            <a:ext cx="6972299" cy="22859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3238500"/>
            <a:ext cx="7429500" cy="740833"/>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979333"/>
            <a:ext cx="7429500" cy="846667"/>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417238723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508001"/>
            <a:ext cx="7429499" cy="22859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921000"/>
            <a:ext cx="7429500" cy="69850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619500"/>
            <a:ext cx="7429500" cy="12065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1559925359"/>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508000"/>
            <a:ext cx="7429499" cy="15875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1522618729"/>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508000"/>
            <a:ext cx="1657886" cy="43180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508000"/>
            <a:ext cx="5657850" cy="4318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1000744644"/>
      </p:ext>
    </p:extLst>
  </p:cSld>
  <p:clrMapOvr>
    <a:masterClrMapping/>
  </p:clrMapOvr>
  <p:hf sldNum="0" hd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
        <p:nvSpPr>
          <p:cNvPr id="6" name="Rectangle 5"/>
          <p:cNvSpPr/>
          <p:nvPr userDrawn="1"/>
        </p:nvSpPr>
        <p:spPr>
          <a:xfrm>
            <a:off x="100800" y="5120000"/>
            <a:ext cx="8388000" cy="1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Tree>
    <p:extLst>
      <p:ext uri="{BB962C8B-B14F-4D97-AF65-F5344CB8AC3E}">
        <p14:creationId xmlns:p14="http://schemas.microsoft.com/office/powerpoint/2010/main" val="25859385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8B28D9-D5AC-4221-9B95-93BD7858F644}" type="datetime1">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359175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757151"/>
            <a:ext cx="6515100" cy="12240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981151"/>
            <a:ext cx="6515101" cy="7170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364B0-10F1-4BD0-9AC5-A0A654B4885F}" type="datetime1">
              <a:rPr lang="en-US" smtClean="0"/>
              <a:t>5/4/2018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2262464516"/>
      </p:ext>
    </p:extLst>
  </p:cSld>
  <p:clrMapOvr>
    <a:masterClrMapping/>
  </p:clrMapOvr>
  <p:hf sldNum="0"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222500"/>
            <a:ext cx="3657600" cy="26035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222500"/>
            <a:ext cx="3657600" cy="26035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CE5064-057D-44A7-8A04-F39E25B39297}" type="datetime1">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271612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2215444"/>
            <a:ext cx="3441698" cy="480218"/>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6059" y="2702719"/>
            <a:ext cx="3657600" cy="2123281"/>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222500"/>
            <a:ext cx="3453210" cy="480218"/>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7959" y="2702719"/>
            <a:ext cx="3657601" cy="2123281"/>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5364B0-10F1-4BD0-9AC5-A0A654B4885F}" type="datetime1">
              <a:rPr lang="en-US" smtClean="0"/>
              <a:t>5/4/2018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109456477"/>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5364B0-10F1-4BD0-9AC5-A0A654B4885F}" type="datetime1">
              <a:rPr lang="en-US" smtClean="0"/>
              <a:t>5/4/2018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339873382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364B0-10F1-4BD0-9AC5-A0A654B4885F}" type="datetime1">
              <a:rPr lang="en-US" smtClean="0"/>
              <a:t>5/4/2018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3946084930"/>
      </p:ext>
    </p:extLst>
  </p:cSld>
  <p:clrMapOvr>
    <a:masterClrMapping/>
  </p:clrMapOvr>
  <p:timing>
    <p:tnLst>
      <p:par>
        <p:cTn id="1" dur="indefinite" restart="never" nodeType="tmRoot"/>
      </p:par>
    </p:tnLst>
  </p:timing>
  <p:hf sldNum="0" hd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333500"/>
            <a:ext cx="2661841" cy="11430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508001"/>
            <a:ext cx="4457701" cy="4318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476500"/>
            <a:ext cx="2661841" cy="15240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364B0-10F1-4BD0-9AC5-A0A654B4885F}" type="datetime1">
              <a:rPr lang="en-US" smtClean="0"/>
              <a:t>5/4/2018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1594419889"/>
      </p:ext>
    </p:extLst>
  </p:cSld>
  <p:clrMapOvr>
    <a:masterClrMapping/>
  </p:clrMapOvr>
  <p:hf sldNum="0" hd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333500"/>
            <a:ext cx="4000501" cy="11430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5240"/>
            <a:ext cx="2457449" cy="575310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56059" y="2476500"/>
            <a:ext cx="4000501" cy="15240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799409" y="4902730"/>
            <a:ext cx="685800" cy="304271"/>
          </a:xfrm>
        </p:spPr>
        <p:txBody>
          <a:bodyPr/>
          <a:lstStyle/>
          <a:p>
            <a:fld id="{5F712D03-6F07-49BB-B753-674C4A183EC7}" type="datetime1">
              <a:rPr lang="en-US" smtClean="0"/>
              <a:t>5/4/2018</a:t>
            </a:fld>
            <a:endParaRPr lang="en-US"/>
          </a:p>
        </p:txBody>
      </p:sp>
      <p:sp>
        <p:nvSpPr>
          <p:cNvPr id="6" name="Footer Placeholder 5"/>
          <p:cNvSpPr>
            <a:spLocks noGrp="1"/>
          </p:cNvSpPr>
          <p:nvPr>
            <p:ph type="ftr" sz="quarter" idx="11"/>
          </p:nvPr>
        </p:nvSpPr>
        <p:spPr>
          <a:xfrm>
            <a:off x="856059" y="4902730"/>
            <a:ext cx="3829050" cy="304271"/>
          </a:xfrm>
        </p:spPr>
        <p:txBody>
          <a:bodyPr/>
          <a:lstStyle/>
          <a:p>
            <a:endParaRPr lang="en-US"/>
          </a:p>
        </p:txBody>
      </p:sp>
      <p:sp>
        <p:nvSpPr>
          <p:cNvPr id="7" name="Slide Number Placeholder 6"/>
          <p:cNvSpPr>
            <a:spLocks noGrp="1"/>
          </p:cNvSpPr>
          <p:nvPr>
            <p:ph type="sldNum" sz="quarter" idx="12"/>
          </p:nvPr>
        </p:nvSpPr>
        <p:spPr>
          <a:xfrm>
            <a:off x="8056960" y="4902730"/>
            <a:ext cx="241925" cy="304271"/>
          </a:xfrm>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36201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673">
              <a:srgbClr val="5A8358"/>
            </a:gs>
            <a:gs pos="53000">
              <a:srgbClr val="50A95D"/>
            </a:gs>
            <a:gs pos="25000">
              <a:schemeClr val="tx1">
                <a:lumMod val="85000"/>
                <a:lumOff val="15000"/>
              </a:schemeClr>
            </a:gs>
            <a:gs pos="14000">
              <a:schemeClr val="tx1"/>
            </a:gs>
            <a:gs pos="48000">
              <a:srgbClr val="85CF81"/>
            </a:gs>
            <a:gs pos="69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508000"/>
            <a:ext cx="7429499" cy="15875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222500"/>
            <a:ext cx="7429499" cy="26035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902730"/>
            <a:ext cx="1200150" cy="304271"/>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535364B0-10F1-4BD0-9AC5-A0A654B4885F}" type="datetime1">
              <a:rPr lang="en-US" smtClean="0"/>
              <a:t>5/4/2018</a:t>
            </a:fld>
            <a:endParaRPr lang="en-US"/>
          </a:p>
        </p:txBody>
      </p:sp>
      <p:sp>
        <p:nvSpPr>
          <p:cNvPr id="5" name="Footer Placeholder 4"/>
          <p:cNvSpPr>
            <a:spLocks noGrp="1"/>
          </p:cNvSpPr>
          <p:nvPr>
            <p:ph type="ftr" sz="quarter" idx="3"/>
          </p:nvPr>
        </p:nvSpPr>
        <p:spPr>
          <a:xfrm>
            <a:off x="856059" y="4902730"/>
            <a:ext cx="5657850" cy="304271"/>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902730"/>
            <a:ext cx="413375" cy="304271"/>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27558584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sldNum="0" hdr="0" dt="0"/>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7.xml"/><Relationship Id="rId7" Type="http://schemas.openxmlformats.org/officeDocument/2006/relationships/image" Target="../media/image20.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4325551" y="3205480"/>
            <a:ext cx="5054670" cy="954107"/>
          </a:xfrm>
          <a:prstGeom prst="rect">
            <a:avLst/>
          </a:prstGeom>
          <a:noFill/>
        </p:spPr>
        <p:txBody>
          <a:bodyPr wrap="square" rtlCol="0">
            <a:spAutoFit/>
          </a:bodyPr>
          <a:lstStyle/>
          <a:p>
            <a:r>
              <a:rPr lang="en-US" sz="1400" dirty="0" err="1"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CONNEX</a:t>
            </a:r>
            <a:r>
              <a:rPr lang="en-US" sz="14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Workshop</a:t>
            </a:r>
          </a:p>
          <a:p>
            <a:r>
              <a:rPr lang="en-US" sz="14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Banff, AB</a:t>
            </a:r>
          </a:p>
          <a:p>
            <a:r>
              <a:rPr lang="en-US" sz="14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May 7-9</a:t>
            </a:r>
            <a:r>
              <a:rPr lang="en-US" sz="1400" baseline="300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th</a:t>
            </a:r>
            <a:r>
              <a:rPr lang="en-US" sz="14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2018</a:t>
            </a:r>
          </a:p>
          <a:p>
            <a:r>
              <a:rPr lang="en-US" sz="1400" dirty="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D. Megan Gillies</a:t>
            </a:r>
            <a:endParaRPr lang="en-US" sz="14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tle 5"/>
          <p:cNvSpPr>
            <a:spLocks noGrp="1"/>
          </p:cNvSpPr>
          <p:nvPr>
            <p:ph type="ctrTitle"/>
          </p:nvPr>
        </p:nvSpPr>
        <p:spPr>
          <a:xfrm>
            <a:off x="4325551" y="1158238"/>
            <a:ext cx="4163130" cy="1775462"/>
          </a:xfrm>
        </p:spPr>
        <p:txBody>
          <a:bodyPr>
            <a:normAutofit/>
          </a:bodyPr>
          <a:lstStyle/>
          <a:p>
            <a:pPr algn="l"/>
            <a:r>
              <a:rPr lang="en-CA" sz="18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 statistical survey of the 630.0 nm optical signature of periodic auroral arcs resulting from magnetospheric field line resonances</a:t>
            </a:r>
            <a:endParaRPr lang="en-CA"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3233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309194" y="136239"/>
            <a:ext cx="5500922"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2000" b="1" kern="0" dirty="0" smtClean="0">
                <a:solidFill>
                  <a:schemeClr val="bg1">
                    <a:lumMod val="95000"/>
                  </a:schemeClr>
                </a:solidFill>
              </a:rPr>
              <a:t>Single Arc Systems</a:t>
            </a:r>
            <a:endParaRPr lang="en-CA" sz="2000" b="1" kern="0" dirty="0">
              <a:solidFill>
                <a:schemeClr val="bg1">
                  <a:lumMod val="9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96" y="643466"/>
            <a:ext cx="6798127" cy="4758689"/>
          </a:xfrm>
          <a:prstGeom prst="rect">
            <a:avLst/>
          </a:prstGeom>
        </p:spPr>
      </p:pic>
    </p:spTree>
    <p:extLst>
      <p:ext uri="{BB962C8B-B14F-4D97-AF65-F5344CB8AC3E}">
        <p14:creationId xmlns:p14="http://schemas.microsoft.com/office/powerpoint/2010/main" val="264037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712217" y="2282190"/>
            <a:ext cx="5915531" cy="339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838200" y="628650"/>
            <a:ext cx="7604760" cy="15392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931040" y="716436"/>
            <a:ext cx="7450960" cy="1382874"/>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420" y="796835"/>
            <a:ext cx="1285441" cy="12028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24" y="792484"/>
            <a:ext cx="1283209" cy="12028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3716" y="800650"/>
            <a:ext cx="1283209" cy="120286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7318" y="800650"/>
            <a:ext cx="1289903" cy="120286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603" y="800649"/>
            <a:ext cx="1312220" cy="1202869"/>
          </a:xfrm>
          <a:prstGeom prst="rect">
            <a:avLst/>
          </a:prstGeom>
        </p:spPr>
      </p:pic>
      <p:pic>
        <p:nvPicPr>
          <p:cNvPr id="12" name="SLR_Feb_19_2012_exampl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72109" y="2366010"/>
            <a:ext cx="5648959" cy="3177540"/>
          </a:xfrm>
          <a:prstGeom prst="rect">
            <a:avLst/>
          </a:prstGeom>
        </p:spPr>
      </p:pic>
      <p:sp>
        <p:nvSpPr>
          <p:cNvPr id="15" name="Rectangle 14"/>
          <p:cNvSpPr/>
          <p:nvPr/>
        </p:nvSpPr>
        <p:spPr>
          <a:xfrm>
            <a:off x="1038603" y="800650"/>
            <a:ext cx="1312220" cy="11947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546159" y="793575"/>
            <a:ext cx="1312220" cy="11947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4039210" y="800650"/>
            <a:ext cx="1312220" cy="11947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509021" y="800650"/>
            <a:ext cx="1312220" cy="11947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7013231" y="793574"/>
            <a:ext cx="1312220" cy="11947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itle 3"/>
          <p:cNvSpPr txBox="1">
            <a:spLocks/>
          </p:cNvSpPr>
          <p:nvPr/>
        </p:nvSpPr>
        <p:spPr bwMode="auto">
          <a:xfrm>
            <a:off x="309194" y="136125"/>
            <a:ext cx="5500922"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2000" b="1" kern="0" dirty="0" smtClean="0">
                <a:solidFill>
                  <a:schemeClr val="bg1">
                    <a:lumMod val="95000"/>
                  </a:schemeClr>
                </a:solidFill>
              </a:rPr>
              <a:t>Multiple Arc Systems</a:t>
            </a:r>
            <a:endParaRPr lang="en-CA" sz="2000" b="1" kern="0" dirty="0">
              <a:solidFill>
                <a:schemeClr val="bg1">
                  <a:lumMod val="95000"/>
                </a:schemeClr>
              </a:solidFill>
            </a:endParaRPr>
          </a:p>
        </p:txBody>
      </p:sp>
    </p:spTree>
    <p:extLst>
      <p:ext uri="{BB962C8B-B14F-4D97-AF65-F5344CB8AC3E}">
        <p14:creationId xmlns:p14="http://schemas.microsoft.com/office/powerpoint/2010/main" val="31579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5" y="456105"/>
            <a:ext cx="7049559" cy="4934691"/>
          </a:xfrm>
          <a:prstGeom prst="rect">
            <a:avLst/>
          </a:prstGeom>
        </p:spPr>
      </p:pic>
    </p:spTree>
    <p:extLst>
      <p:ext uri="{BB962C8B-B14F-4D97-AF65-F5344CB8AC3E}">
        <p14:creationId xmlns:p14="http://schemas.microsoft.com/office/powerpoint/2010/main" val="3258900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1522736"/>
            <a:ext cx="4127665" cy="39113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417" y="1524000"/>
            <a:ext cx="4127665" cy="3894547"/>
          </a:xfrm>
          <a:prstGeom prst="rect">
            <a:avLst/>
          </a:prstGeom>
        </p:spPr>
      </p:pic>
      <p:sp>
        <p:nvSpPr>
          <p:cNvPr id="5" name="Rectangle 4"/>
          <p:cNvSpPr/>
          <p:nvPr/>
        </p:nvSpPr>
        <p:spPr>
          <a:xfrm>
            <a:off x="272066" y="279574"/>
            <a:ext cx="7641249" cy="923330"/>
          </a:xfrm>
          <a:prstGeom prst="rect">
            <a:avLst/>
          </a:prstGeom>
        </p:spPr>
        <p:txBody>
          <a:bodyPr wrap="square">
            <a:spAutoFit/>
          </a:bodyPr>
          <a:lstStyle/>
          <a:p>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is the current understanding of how those particular auroral forms are produced.</a:t>
            </a:r>
          </a:p>
          <a:p>
            <a:pPr lvl="0"/>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9951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75" y="1449456"/>
            <a:ext cx="6137275" cy="3682365"/>
          </a:xfrm>
          <a:prstGeom prst="rect">
            <a:avLst/>
          </a:prstGeom>
        </p:spPr>
      </p:pic>
      <p:sp>
        <p:nvSpPr>
          <p:cNvPr id="7" name="Title 6"/>
          <p:cNvSpPr>
            <a:spLocks noGrp="1"/>
          </p:cNvSpPr>
          <p:nvPr>
            <p:ph type="title"/>
          </p:nvPr>
        </p:nvSpPr>
        <p:spPr>
          <a:xfrm>
            <a:off x="345941" y="95224"/>
            <a:ext cx="8529875" cy="792181"/>
          </a:xfrm>
          <a:effectLst/>
        </p:spPr>
        <p:txBody>
          <a:bodyPr>
            <a:noAutofit/>
          </a:bodyPr>
          <a:lstStyle/>
          <a:p>
            <a:pPr algn="l"/>
            <a:r>
              <a:rPr lang="en-CA" sz="16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 statistical survey of the 630.0 nm optical signature of periodic auroral arcs resulting from magnetospheric field line resonances</a:t>
            </a:r>
            <a:endParaRPr lang="en-CA" sz="1400" b="1" cap="none" dirty="0">
              <a:solidFill>
                <a:schemeClr val="bg1"/>
              </a:solidFill>
              <a:effectLst>
                <a:glow rad="38100">
                  <a:schemeClr val="bg1">
                    <a:lumMod val="65000"/>
                    <a:lumOff val="35000"/>
                    <a:alpha val="40000"/>
                  </a:schemeClr>
                </a:glow>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41" y="3961684"/>
            <a:ext cx="3502944" cy="1494589"/>
          </a:xfrm>
          <a:prstGeom prst="rect">
            <a:avLst/>
          </a:prstGeom>
          <a:ln>
            <a:solidFill>
              <a:schemeClr val="bg1"/>
            </a:solidFill>
          </a:ln>
        </p:spPr>
      </p:pic>
      <p:sp>
        <p:nvSpPr>
          <p:cNvPr id="2" name="TextBox 1"/>
          <p:cNvSpPr txBox="1"/>
          <p:nvPr/>
        </p:nvSpPr>
        <p:spPr>
          <a:xfrm>
            <a:off x="345941" y="1238327"/>
            <a:ext cx="4655862" cy="307777"/>
          </a:xfrm>
          <a:prstGeom prst="rect">
            <a:avLst/>
          </a:prstGeom>
          <a:noFill/>
        </p:spPr>
        <p:txBody>
          <a:bodyPr wrap="square" rtlCol="0">
            <a:spAutoFit/>
          </a:bodyPr>
          <a:lstStyle/>
          <a:p>
            <a:r>
              <a:rPr lang="en-CA"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Submitted to GRL – currently under review</a:t>
            </a:r>
            <a:endParaRPr lang="en-CA"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345941" y="899754"/>
            <a:ext cx="8357029" cy="307777"/>
          </a:xfrm>
          <a:prstGeom prst="rect">
            <a:avLst/>
          </a:prstGeom>
        </p:spPr>
        <p:txBody>
          <a:bodyPr wrap="square">
            <a:spAutoFit/>
          </a:bodyPr>
          <a:lstStyle/>
          <a:p>
            <a:pPr>
              <a:spcBef>
                <a:spcPts val="600"/>
              </a:spcBef>
              <a:spcAft>
                <a:spcPts val="1800"/>
              </a:spcAft>
            </a:pPr>
            <a:r>
              <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rPr>
              <a:t>D. Megan </a:t>
            </a:r>
            <a:r>
              <a:rPr lang="en-US"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Gillies, </a:t>
            </a:r>
            <a:r>
              <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rPr>
              <a:t>David </a:t>
            </a:r>
            <a:r>
              <a:rPr lang="en-US"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Knudsen, </a:t>
            </a:r>
            <a:r>
              <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rPr>
              <a:t>Robert </a:t>
            </a:r>
            <a:r>
              <a:rPr lang="en-US"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Rankin, </a:t>
            </a:r>
            <a:r>
              <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rPr>
              <a:t>Steve </a:t>
            </a:r>
            <a:r>
              <a:rPr lang="en-US"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Milan, </a:t>
            </a:r>
            <a:r>
              <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rPr>
              <a:t>and Eric </a:t>
            </a:r>
            <a:r>
              <a:rPr lang="en-US" sz="1400" dirty="0" smtClean="0">
                <a:solidFill>
                  <a:schemeClr val="bg2"/>
                </a:solidFill>
                <a:latin typeface="Verdana" panose="020B0604030504040204" pitchFamily="34" charset="0"/>
                <a:ea typeface="Verdana" panose="020B0604030504040204" pitchFamily="34" charset="0"/>
                <a:cs typeface="Verdana" panose="020B0604030504040204" pitchFamily="34" charset="0"/>
              </a:rPr>
              <a:t>Donovan</a:t>
            </a:r>
            <a:endParaRPr lang="en-CA" sz="1400"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65935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3100" y="2827971"/>
            <a:ext cx="3105150" cy="2340769"/>
          </a:xfrm>
          <a:prstGeom prst="rect">
            <a:avLst/>
          </a:prstGeom>
        </p:spPr>
        <p:txBody>
          <a:bodyPr wrap="square">
            <a:spAutoFit/>
          </a:bodyPr>
          <a:lstStyle/>
          <a:p>
            <a:pPr marL="171450" indent="-171450">
              <a:buFont typeface="Arial" panose="020B0604020202020204" pitchFamily="34" charset="0"/>
              <a:buChar char="•"/>
            </a:pPr>
            <a:r>
              <a:rPr lang="en-CA" kern="0" dirty="0">
                <a:solidFill>
                  <a:schemeClr val="bg1"/>
                </a:solidFill>
              </a:rPr>
              <a:t>Occur with periods on the order of 5-15 minutes at auroral latitudes.</a:t>
            </a:r>
          </a:p>
          <a:p>
            <a:pPr marL="171450" indent="-171450">
              <a:buFont typeface="Arial" panose="020B0604020202020204" pitchFamily="34" charset="0"/>
              <a:buChar char="•"/>
            </a:pPr>
            <a:r>
              <a:rPr lang="en-CA" kern="0" dirty="0">
                <a:solidFill>
                  <a:schemeClr val="bg1"/>
                </a:solidFill>
              </a:rPr>
              <a:t>Period increases with latitude.</a:t>
            </a:r>
          </a:p>
          <a:p>
            <a:pPr marL="171450" indent="-171450">
              <a:buFont typeface="Arial" panose="020B0604020202020204" pitchFamily="34" charset="0"/>
              <a:buChar char="•"/>
            </a:pPr>
            <a:r>
              <a:rPr lang="en-CA" kern="0" dirty="0">
                <a:solidFill>
                  <a:schemeClr val="bg1"/>
                </a:solidFill>
              </a:rPr>
              <a:t>Often seen in magnetometers near dawn and dusk.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500" y="580872"/>
            <a:ext cx="3089426" cy="2035098"/>
          </a:xfrm>
          <a:prstGeom prst="rect">
            <a:avLst/>
          </a:prstGeom>
        </p:spPr>
      </p:pic>
      <p:sp>
        <p:nvSpPr>
          <p:cNvPr id="3" name="Rectangle 2"/>
          <p:cNvSpPr/>
          <p:nvPr/>
        </p:nvSpPr>
        <p:spPr>
          <a:xfrm>
            <a:off x="591512" y="580872"/>
            <a:ext cx="4515980" cy="369332"/>
          </a:xfrm>
          <a:prstGeom prst="rect">
            <a:avLst/>
          </a:prstGeom>
        </p:spPr>
        <p:txBody>
          <a:bodyPr wrap="none">
            <a:spAutoFit/>
          </a:bodyPr>
          <a:lstStyle/>
          <a:p>
            <a:pPr indent="0"/>
            <a:r>
              <a:rPr lang="en-CA" b="1" dirty="0">
                <a:solidFill>
                  <a:schemeClr val="bg1"/>
                </a:solidFill>
                <a:latin typeface="Verdana" panose="020B0604030504040204" pitchFamily="34" charset="0"/>
                <a:ea typeface="Verdana" panose="020B0604030504040204" pitchFamily="34" charset="0"/>
                <a:cs typeface="Verdana" panose="020B0604030504040204" pitchFamily="34" charset="0"/>
              </a:rPr>
              <a:t>What is a “Field-line resonance?”</a:t>
            </a:r>
          </a:p>
        </p:txBody>
      </p:sp>
      <p:sp>
        <p:nvSpPr>
          <p:cNvPr id="5" name="Rectangle 4"/>
          <p:cNvSpPr/>
          <p:nvPr/>
        </p:nvSpPr>
        <p:spPr>
          <a:xfrm>
            <a:off x="591512" y="1240632"/>
            <a:ext cx="4572000" cy="3693319"/>
          </a:xfrm>
          <a:prstGeom prst="rect">
            <a:avLst/>
          </a:prstGeom>
        </p:spPr>
        <p:txBody>
          <a:bodyPr>
            <a:spAutoFit/>
          </a:bodyPr>
          <a:lstStyle/>
          <a:p>
            <a:pPr marL="171450" indent="-1714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MHD theory gives two types: Compressional and Shear Alfvén waves.</a:t>
            </a:r>
          </a:p>
          <a:p>
            <a:pPr marL="171450" indent="-1714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According to theory standing shear </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alfven</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waves can be excited along geomagnetic field lines.</a:t>
            </a:r>
          </a:p>
          <a:p>
            <a:pPr marL="171450" indent="-1714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If the </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eigenfreqency</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matches the MHD wave frequency a resonance occurs.</a:t>
            </a:r>
          </a:p>
          <a:p>
            <a:pPr marL="171450" indent="-1714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It is a unique phenomenon which can be simultaneously observed in the magnetosphere and by magnetometers on the ground.</a:t>
            </a:r>
          </a:p>
        </p:txBody>
      </p:sp>
    </p:spTree>
    <p:extLst>
      <p:ext uri="{BB962C8B-B14F-4D97-AF65-F5344CB8AC3E}">
        <p14:creationId xmlns:p14="http://schemas.microsoft.com/office/powerpoint/2010/main" val="2564103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ILL_FLR_20150202_10_flipped_c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650" y="1292066"/>
            <a:ext cx="5168898" cy="3876674"/>
          </a:xfrm>
          <a:prstGeom prst="rect">
            <a:avLst/>
          </a:prstGeom>
        </p:spPr>
      </p:pic>
      <p:sp>
        <p:nvSpPr>
          <p:cNvPr id="7" name="TextBox 6"/>
          <p:cNvSpPr txBox="1"/>
          <p:nvPr/>
        </p:nvSpPr>
        <p:spPr>
          <a:xfrm>
            <a:off x="5879766" y="1647141"/>
            <a:ext cx="2491200" cy="2616101"/>
          </a:xfrm>
          <a:prstGeom prst="rect">
            <a:avLst/>
          </a:prstGeom>
          <a:noFill/>
        </p:spPr>
        <p:txBody>
          <a:bodyPr wrap="square" rtlCol="0">
            <a:spAutoFit/>
          </a:bodyPr>
          <a:lstStyle/>
          <a:p>
            <a:r>
              <a:rPr lang="en-CA"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Optical FLRs</a:t>
            </a:r>
          </a:p>
          <a:p>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Gillam, Manitoba</a:t>
            </a:r>
          </a:p>
          <a:p>
            <a:pPr marL="28575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February 2</a:t>
            </a:r>
            <a:r>
              <a:rPr lang="en-CA"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nd</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2015</a:t>
            </a:r>
          </a:p>
          <a:p>
            <a:pPr marL="28575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~9-11 UT</a:t>
            </a:r>
          </a:p>
          <a:p>
            <a:pPr marL="285750" indent="-285750">
              <a:buFont typeface="Arial" panose="020B0604020202020204" pitchFamily="34" charset="0"/>
              <a:buChar char="•"/>
            </a:pP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276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5092" y="700931"/>
            <a:ext cx="6530340" cy="47167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646395" y="1010068"/>
            <a:ext cx="5987733" cy="4266147"/>
          </a:xfrm>
          <a:prstGeom prst="rect">
            <a:avLst/>
          </a:prstGeom>
        </p:spPr>
      </p:pic>
    </p:spTree>
    <p:extLst>
      <p:ext uri="{BB962C8B-B14F-4D97-AF65-F5344CB8AC3E}">
        <p14:creationId xmlns:p14="http://schemas.microsoft.com/office/powerpoint/2010/main" val="3646780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1717288" y="491682"/>
            <a:ext cx="6314587" cy="5001386"/>
          </a:xfrm>
          <a:prstGeom prst="rect">
            <a:avLst/>
          </a:prstGeom>
          <a:noFill/>
          <a:ln>
            <a:noFill/>
          </a:ln>
        </p:spPr>
      </p:pic>
    </p:spTree>
    <p:extLst>
      <p:ext uri="{BB962C8B-B14F-4D97-AF65-F5344CB8AC3E}">
        <p14:creationId xmlns:p14="http://schemas.microsoft.com/office/powerpoint/2010/main" val="2294704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247775" y="919725"/>
            <a:ext cx="6780881" cy="4456769"/>
          </a:xfrm>
          <a:prstGeom prst="rect">
            <a:avLst/>
          </a:prstGeom>
          <a:noFill/>
          <a:ln>
            <a:noFill/>
          </a:ln>
        </p:spPr>
      </p:pic>
      <p:sp>
        <p:nvSpPr>
          <p:cNvPr id="4" name="TextBox 3"/>
          <p:cNvSpPr txBox="1"/>
          <p:nvPr/>
        </p:nvSpPr>
        <p:spPr>
          <a:xfrm>
            <a:off x="257458" y="233094"/>
            <a:ext cx="8355964" cy="369332"/>
          </a:xfrm>
          <a:prstGeom prst="rect">
            <a:avLst/>
          </a:prstGeom>
          <a:noFill/>
        </p:spPr>
        <p:txBody>
          <a:bodyPr wrap="square" rtlCol="0">
            <a:spAutoFit/>
          </a:bodyPr>
          <a:lstStyle/>
          <a:p>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“When” and where do FLR arcs occur and how often?</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709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215258" y="404389"/>
            <a:ext cx="6076545"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CA" sz="2800" kern="0" dirty="0" err="1" smtClean="0">
                <a:solidFill>
                  <a:schemeClr val="bg1">
                    <a:lumMod val="95000"/>
                  </a:schemeClr>
                </a:solidFill>
              </a:rPr>
              <a:t>CONNEX</a:t>
            </a:r>
            <a:r>
              <a:rPr lang="en-CA" sz="2800" kern="0" dirty="0" smtClean="0">
                <a:solidFill>
                  <a:schemeClr val="bg1">
                    <a:lumMod val="95000"/>
                  </a:schemeClr>
                </a:solidFill>
              </a:rPr>
              <a:t> Science Questions:</a:t>
            </a:r>
            <a:endParaRPr lang="en-CA" sz="2800" kern="0" dirty="0">
              <a:solidFill>
                <a:schemeClr val="bg1">
                  <a:lumMod val="95000"/>
                </a:schemeClr>
              </a:solidFill>
            </a:endParaRPr>
          </a:p>
        </p:txBody>
      </p:sp>
      <p:sp>
        <p:nvSpPr>
          <p:cNvPr id="6" name="TextBox 5"/>
          <p:cNvSpPr txBox="1"/>
          <p:nvPr/>
        </p:nvSpPr>
        <p:spPr>
          <a:xfrm>
            <a:off x="149390" y="1183597"/>
            <a:ext cx="8736702" cy="4247317"/>
          </a:xfrm>
          <a:prstGeom prst="rect">
            <a:avLst/>
          </a:prstGeom>
          <a:noFill/>
        </p:spPr>
        <p:txBody>
          <a:bodyPr wrap="square" rtlCol="0">
            <a:spAutoFit/>
          </a:bodyPr>
          <a:lstStyle/>
          <a:p>
            <a:pPr marL="285750" lvl="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Where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(in the ionosphere) and when (under what general conditions) do those auroral forms occur?</a:t>
            </a:r>
          </a:p>
          <a:p>
            <a:pPr marL="285750" lvl="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How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often does that particular form occur and what area (</a:t>
            </a:r>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lat</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lon</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does it cover? </a:t>
            </a:r>
            <a:endPar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is the current understanding of how those particular auroral forms are produced</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there near universal consensus or do important controversies remain? </a:t>
            </a:r>
          </a:p>
          <a:p>
            <a:pPr marL="742950" lvl="1"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if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the cause of the auroral form is controversial then what are the controversies?</a:t>
            </a:r>
          </a:p>
          <a:p>
            <a:pPr marL="742950" lvl="1"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why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have the controversies not been resolved?</a:t>
            </a:r>
          </a:p>
          <a:p>
            <a:pPr marL="742950" lvl="1"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how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will </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CONNEX</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resolve those controversies</a:t>
            </a:r>
          </a:p>
          <a:p>
            <a:pPr marL="285750" lvl="0" indent="-285750">
              <a:buFont typeface="Arial" panose="020B0604020202020204" pitchFamily="34" charset="0"/>
              <a:buChar char="•"/>
            </a:pP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are the broader implications for space physics if we understand those processes?</a:t>
            </a:r>
          </a:p>
          <a:p>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40242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9816" y="3851519"/>
            <a:ext cx="7179276" cy="1077218"/>
          </a:xfrm>
          <a:prstGeom prst="rect">
            <a:avLst/>
          </a:prstGeom>
        </p:spPr>
        <p:txBody>
          <a:bodyPr wrap="square">
            <a:spAutoFit/>
          </a:bodyPr>
          <a:lstStyle/>
          <a:p>
            <a:pPr marL="285750" indent="-285750">
              <a:buFont typeface="Arial" panose="020B0604020202020204" pitchFamily="34" charset="0"/>
              <a:buChar char="•"/>
            </a:pPr>
            <a:r>
              <a:rPr lang="en-CA" sz="1600" dirty="0">
                <a:solidFill>
                  <a:schemeClr val="bg1"/>
                </a:solidFill>
                <a:latin typeface="Verdana" panose="020B0604030504040204" pitchFamily="34" charset="0"/>
                <a:ea typeface="Verdana" panose="020B0604030504040204" pitchFamily="34" charset="0"/>
                <a:cs typeface="Verdana" panose="020B0604030504040204" pitchFamily="34" charset="0"/>
              </a:rPr>
              <a:t>FLRs are rare ~5% of the time aurora is present</a:t>
            </a:r>
          </a:p>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‘Dim’: ~3 </a:t>
            </a:r>
            <a:r>
              <a:rPr lang="en-CA"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
            </a:r>
            <a:endParaRPr lang="en-CA"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FLR </a:t>
            </a:r>
            <a:r>
              <a:rPr lang="en-CA" sz="1600" dirty="0">
                <a:solidFill>
                  <a:schemeClr val="bg1"/>
                </a:solidFill>
                <a:latin typeface="Verdana" panose="020B0604030504040204" pitchFamily="34" charset="0"/>
                <a:ea typeface="Verdana" panose="020B0604030504040204" pitchFamily="34" charset="0"/>
                <a:cs typeface="Verdana" panose="020B0604030504040204" pitchFamily="34" charset="0"/>
              </a:rPr>
              <a:t>occurrence peaks just prior to dawn and just after midnight</a:t>
            </a:r>
          </a:p>
          <a:p>
            <a:pPr marL="742950" lvl="1" indent="-285750">
              <a:buFont typeface="Arial" panose="020B0604020202020204" pitchFamily="34" charset="0"/>
              <a:buChar char="•"/>
            </a:pPr>
            <a:r>
              <a:rPr lang="en-CA" sz="1600" dirty="0">
                <a:solidFill>
                  <a:schemeClr val="bg1"/>
                </a:solidFill>
                <a:latin typeface="Verdana" panose="020B0604030504040204" pitchFamily="34" charset="0"/>
                <a:ea typeface="Verdana" panose="020B0604030504040204" pitchFamily="34" charset="0"/>
                <a:cs typeface="Verdana" panose="020B0604030504040204" pitchFamily="34" charset="0"/>
              </a:rPr>
              <a:t>Discrete auroral arcs peak just prior to midnight</a:t>
            </a:r>
          </a:p>
        </p:txBody>
      </p:sp>
      <p:sp>
        <p:nvSpPr>
          <p:cNvPr id="4" name="TextBox 3"/>
          <p:cNvSpPr txBox="1"/>
          <p:nvPr/>
        </p:nvSpPr>
        <p:spPr>
          <a:xfrm>
            <a:off x="729049" y="3373395"/>
            <a:ext cx="3620529" cy="383059"/>
          </a:xfrm>
          <a:prstGeom prst="rect">
            <a:avLst/>
          </a:prstGeom>
          <a:noFill/>
        </p:spPr>
        <p:txBody>
          <a:bodyPr wrap="square" rtlCol="0">
            <a:spAutoFit/>
          </a:bodyPr>
          <a:lstStyle/>
          <a:p>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FLR:</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729048" y="1215082"/>
            <a:ext cx="3620529" cy="383059"/>
          </a:xfrm>
          <a:prstGeom prst="rect">
            <a:avLst/>
          </a:prstGeom>
          <a:noFill/>
        </p:spPr>
        <p:txBody>
          <a:bodyPr wrap="square" rtlCol="0">
            <a:spAutoFit/>
          </a:bodyPr>
          <a:lstStyle/>
          <a:p>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Single and Multiple arcs:</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729049" y="417760"/>
            <a:ext cx="8355964" cy="369332"/>
          </a:xfrm>
          <a:prstGeom prst="rect">
            <a:avLst/>
          </a:prstGeom>
          <a:noFill/>
        </p:spPr>
        <p:txBody>
          <a:bodyPr wrap="square" rtlCol="0">
            <a:spAutoFit/>
          </a:bodyPr>
          <a:lstStyle/>
          <a:p>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Summary:</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1317393" y="1947159"/>
            <a:ext cx="7179276" cy="1077218"/>
          </a:xfrm>
          <a:prstGeom prst="rect">
            <a:avLst/>
          </a:prstGeom>
        </p:spPr>
        <p:txBody>
          <a:bodyPr wrap="square">
            <a:spAutoFit/>
          </a:bodyPr>
          <a:lstStyle/>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Observed across the night sector</a:t>
            </a:r>
          </a:p>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Peak prior to magnetic (single and multiple systems)</a:t>
            </a:r>
          </a:p>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The tilt of the auroral arc is highly related to </a:t>
            </a:r>
            <a:r>
              <a:rPr lang="en-CA"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MLT</a:t>
            </a: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position</a:t>
            </a:r>
          </a:p>
          <a:p>
            <a:pPr marL="285750" indent="-285750">
              <a:buFont typeface="Arial" panose="020B0604020202020204" pitchFamily="34" charset="0"/>
              <a:buChar char="•"/>
            </a:pP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IMF </a:t>
            </a:r>
            <a:r>
              <a:rPr lang="en-CA"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Bx</a:t>
            </a: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and By are factors in the </a:t>
            </a:r>
            <a:r>
              <a:rPr lang="en-CA"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MLT</a:t>
            </a:r>
            <a:r>
              <a:rPr lang="en-CA"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position of the tilt.</a:t>
            </a:r>
            <a:endParaRPr lang="en-CA"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5757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48" y="2434872"/>
            <a:ext cx="4859981" cy="15158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695" y="4118326"/>
            <a:ext cx="4671568" cy="150214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309" y="420181"/>
            <a:ext cx="3901440" cy="1847088"/>
          </a:xfrm>
          <a:prstGeom prst="rect">
            <a:avLst/>
          </a:prstGeom>
        </p:spPr>
      </p:pic>
    </p:spTree>
    <p:extLst>
      <p:ext uri="{BB962C8B-B14F-4D97-AF65-F5344CB8AC3E}">
        <p14:creationId xmlns:p14="http://schemas.microsoft.com/office/powerpoint/2010/main" val="2968282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90928" y="1068358"/>
            <a:ext cx="1295397" cy="646331"/>
          </a:xfrm>
          <a:prstGeom prst="rect">
            <a:avLst/>
          </a:prstGeom>
          <a:noFill/>
        </p:spPr>
        <p:txBody>
          <a:bodyPr wrap="square" rtlCol="0">
            <a:spAutoFit/>
          </a:bodyPr>
          <a:lstStyle/>
          <a:p>
            <a:r>
              <a:rPr lang="en-CA" dirty="0" smtClean="0">
                <a:solidFill>
                  <a:schemeClr val="bg1">
                    <a:lumMod val="95000"/>
                  </a:schemeClr>
                </a:solidFill>
              </a:rPr>
              <a:t>Single Arcs</a:t>
            </a:r>
            <a:endParaRPr lang="en-CA" dirty="0">
              <a:solidFill>
                <a:schemeClr val="bg1">
                  <a:lumMod val="95000"/>
                </a:schemeClr>
              </a:solidFill>
            </a:endParaRPr>
          </a:p>
        </p:txBody>
      </p:sp>
      <p:sp>
        <p:nvSpPr>
          <p:cNvPr id="7" name="TextBox 6"/>
          <p:cNvSpPr txBox="1"/>
          <p:nvPr/>
        </p:nvSpPr>
        <p:spPr>
          <a:xfrm>
            <a:off x="6441157" y="1438015"/>
            <a:ext cx="2052000" cy="369332"/>
          </a:xfrm>
          <a:prstGeom prst="rect">
            <a:avLst/>
          </a:prstGeom>
          <a:noFill/>
        </p:spPr>
        <p:txBody>
          <a:bodyPr wrap="square" rtlCol="0">
            <a:spAutoFit/>
          </a:bodyPr>
          <a:lstStyle/>
          <a:p>
            <a:r>
              <a:rPr lang="en-CA" dirty="0" smtClean="0">
                <a:solidFill>
                  <a:schemeClr val="bg1">
                    <a:lumMod val="95000"/>
                  </a:schemeClr>
                </a:solidFill>
              </a:rPr>
              <a:t>Multiple Arcs</a:t>
            </a:r>
            <a:endParaRPr lang="en-CA" dirty="0">
              <a:solidFill>
                <a:schemeClr val="bg1">
                  <a:lumMod val="95000"/>
                </a:schemeClr>
              </a:solidFill>
            </a:endParaRPr>
          </a:p>
        </p:txBody>
      </p:sp>
      <p:sp>
        <p:nvSpPr>
          <p:cNvPr id="8" name="TextBox 7"/>
          <p:cNvSpPr txBox="1"/>
          <p:nvPr/>
        </p:nvSpPr>
        <p:spPr>
          <a:xfrm>
            <a:off x="977324" y="3437651"/>
            <a:ext cx="4762500" cy="369332"/>
          </a:xfrm>
          <a:prstGeom prst="rect">
            <a:avLst/>
          </a:prstGeom>
          <a:noFill/>
        </p:spPr>
        <p:txBody>
          <a:bodyPr wrap="square" rtlCol="0">
            <a:spAutoFit/>
          </a:bodyPr>
          <a:lstStyle/>
          <a:p>
            <a:r>
              <a:rPr lang="en-CA" dirty="0" smtClean="0">
                <a:solidFill>
                  <a:schemeClr val="bg1">
                    <a:lumMod val="95000"/>
                  </a:schemeClr>
                </a:solidFill>
              </a:rPr>
              <a:t>Field Line Resonance Arcs</a:t>
            </a:r>
            <a:endParaRPr lang="en-CA" dirty="0">
              <a:solidFill>
                <a:schemeClr val="bg1">
                  <a:lumMod val="95000"/>
                </a:schemeClr>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157" y="2101335"/>
            <a:ext cx="2052000" cy="2052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621" y="1050727"/>
            <a:ext cx="2088000" cy="2088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282" y="3918609"/>
            <a:ext cx="3502944" cy="1494589"/>
          </a:xfrm>
          <a:prstGeom prst="rect">
            <a:avLst/>
          </a:prstGeom>
          <a:ln>
            <a:solidFill>
              <a:schemeClr val="bg1"/>
            </a:solidFill>
          </a:ln>
        </p:spPr>
      </p:pic>
      <p:sp>
        <p:nvSpPr>
          <p:cNvPr id="24" name="Rectangle 23"/>
          <p:cNvSpPr/>
          <p:nvPr/>
        </p:nvSpPr>
        <p:spPr>
          <a:xfrm>
            <a:off x="1274621" y="1044120"/>
            <a:ext cx="2083953" cy="21012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6441157" y="2094728"/>
            <a:ext cx="2052000" cy="20586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964282" y="3918609"/>
            <a:ext cx="3502944" cy="14871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53021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233" y="580384"/>
            <a:ext cx="4075268" cy="4759907"/>
          </a:xfrm>
          <a:prstGeom prst="rect">
            <a:avLst/>
          </a:prstGeom>
        </p:spPr>
      </p:pic>
      <p:sp>
        <p:nvSpPr>
          <p:cNvPr id="2" name="Rectangle 1"/>
          <p:cNvSpPr/>
          <p:nvPr/>
        </p:nvSpPr>
        <p:spPr>
          <a:xfrm>
            <a:off x="379140" y="808903"/>
            <a:ext cx="4192859" cy="3970318"/>
          </a:xfrm>
          <a:prstGeom prst="rect">
            <a:avLst/>
          </a:prstGeom>
        </p:spPr>
        <p:txBody>
          <a:bodyPr wrap="square">
            <a:spAutoFit/>
          </a:bodyPr>
          <a:lstStyle/>
          <a:p>
            <a:pPr lvl="0"/>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is the current understanding of how those particular auroral forms are produced.</a:t>
            </a:r>
          </a:p>
          <a:p>
            <a:pPr lvl="0"/>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Is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there near universal consensus or do important controversies remain? </a:t>
            </a:r>
          </a:p>
          <a:p>
            <a:pPr marL="742950" lvl="1" indent="-2857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if the cause of the auroral form is controversial then what are the controversies?</a:t>
            </a:r>
          </a:p>
          <a:p>
            <a:pPr marL="742950" lvl="1" indent="-2857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why have the controversies not been resolved?</a:t>
            </a:r>
          </a:p>
          <a:p>
            <a:pPr marL="742950" lvl="1" indent="-285750">
              <a:buFont typeface="Arial" panose="020B0604020202020204" pitchFamily="34" charset="0"/>
              <a:buChar char="•"/>
            </a:pP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how will </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CONNEX</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resolve those controversies</a:t>
            </a:r>
          </a:p>
        </p:txBody>
      </p:sp>
    </p:spTree>
    <p:extLst>
      <p:ext uri="{BB962C8B-B14F-4D97-AF65-F5344CB8AC3E}">
        <p14:creationId xmlns:p14="http://schemas.microsoft.com/office/powerpoint/2010/main" val="4172525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321" y="1020420"/>
            <a:ext cx="4029047" cy="38329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98" y="979391"/>
            <a:ext cx="3915002" cy="3915002"/>
          </a:xfrm>
          <a:prstGeom prst="rect">
            <a:avLst/>
          </a:prstGeom>
        </p:spPr>
      </p:pic>
      <p:sp>
        <p:nvSpPr>
          <p:cNvPr id="2" name="Rectangle 1"/>
          <p:cNvSpPr/>
          <p:nvPr/>
        </p:nvSpPr>
        <p:spPr>
          <a:xfrm>
            <a:off x="420130" y="209278"/>
            <a:ext cx="8495113" cy="646331"/>
          </a:xfrm>
          <a:prstGeom prst="rect">
            <a:avLst/>
          </a:prstGeom>
        </p:spPr>
        <p:txBody>
          <a:bodyPr wrap="square">
            <a:spAutoFit/>
          </a:bodyPr>
          <a:lstStyle/>
          <a:p>
            <a:pPr lvl="0"/>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is the current understanding of how those particular auroral forms are produced</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CA"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420130" y="5018176"/>
            <a:ext cx="8303740" cy="646331"/>
          </a:xfrm>
          <a:prstGeom prst="rect">
            <a:avLst/>
          </a:prstGeom>
        </p:spPr>
        <p:txBody>
          <a:bodyPr wrap="square">
            <a:spAutoFit/>
          </a:bodyPr>
          <a:lstStyle/>
          <a:p>
            <a:pPr lvl="0"/>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Is there near universal consensus or do important controversies remain? </a:t>
            </a:r>
          </a:p>
        </p:txBody>
      </p:sp>
    </p:spTree>
    <p:extLst>
      <p:ext uri="{BB962C8B-B14F-4D97-AF65-F5344CB8AC3E}">
        <p14:creationId xmlns:p14="http://schemas.microsoft.com/office/powerpoint/2010/main" val="1489655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2" y="1048094"/>
            <a:ext cx="4786937" cy="27287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469" y="2819401"/>
            <a:ext cx="4796624" cy="2734254"/>
          </a:xfrm>
          <a:prstGeom prst="rect">
            <a:avLst/>
          </a:prstGeom>
        </p:spPr>
      </p:pic>
      <p:sp>
        <p:nvSpPr>
          <p:cNvPr id="4" name="Title 3"/>
          <p:cNvSpPr txBox="1">
            <a:spLocks/>
          </p:cNvSpPr>
          <p:nvPr/>
        </p:nvSpPr>
        <p:spPr bwMode="auto">
          <a:xfrm>
            <a:off x="5807951" y="1708653"/>
            <a:ext cx="5500922"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2000" b="1" kern="0" dirty="0" smtClean="0">
                <a:solidFill>
                  <a:schemeClr val="bg1">
                    <a:lumMod val="95000"/>
                  </a:schemeClr>
                </a:solidFill>
              </a:rPr>
              <a:t>IMF influence</a:t>
            </a:r>
            <a:endParaRPr lang="en-CA" sz="2000" b="1" kern="0" dirty="0">
              <a:solidFill>
                <a:schemeClr val="bg1">
                  <a:lumMod val="95000"/>
                </a:schemeClr>
              </a:solidFill>
            </a:endParaRPr>
          </a:p>
        </p:txBody>
      </p:sp>
      <p:sp>
        <p:nvSpPr>
          <p:cNvPr id="2" name="Rectangle 1"/>
          <p:cNvSpPr/>
          <p:nvPr/>
        </p:nvSpPr>
        <p:spPr>
          <a:xfrm>
            <a:off x="420130" y="176668"/>
            <a:ext cx="8303740" cy="646331"/>
          </a:xfrm>
          <a:prstGeom prst="rect">
            <a:avLst/>
          </a:prstGeom>
        </p:spPr>
        <p:txBody>
          <a:bodyPr wrap="square">
            <a:spAutoFit/>
          </a:bodyPr>
          <a:lstStyle/>
          <a:p>
            <a:pPr lvl="0"/>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Is there near universal consensus or do important controversies remain? </a:t>
            </a:r>
          </a:p>
        </p:txBody>
      </p:sp>
    </p:spTree>
    <p:extLst>
      <p:ext uri="{BB962C8B-B14F-4D97-AF65-F5344CB8AC3E}">
        <p14:creationId xmlns:p14="http://schemas.microsoft.com/office/powerpoint/2010/main" val="3663633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40682408" y="25844246"/>
            <a:ext cx="814388" cy="430887"/>
          </a:xfrm>
          <a:prstGeom prst="rect">
            <a:avLst/>
          </a:prstGeom>
          <a:noFill/>
        </p:spPr>
        <p:txBody>
          <a:bodyPr wrap="square" lIns="104498" tIns="52249" rIns="104498" bIns="52249" rtlCol="0">
            <a:spAutoFit/>
          </a:bodyPr>
          <a:lstStyle/>
          <a:p>
            <a:r>
              <a:rPr lang="en-US" sz="2100" b="1" dirty="0" smtClean="0">
                <a:solidFill>
                  <a:schemeClr val="accent1">
                    <a:lumMod val="75000"/>
                  </a:schemeClr>
                </a:solidFill>
              </a:rPr>
              <a:t>8b)</a:t>
            </a:r>
            <a:endParaRPr lang="en-US" sz="2100" b="1" dirty="0">
              <a:solidFill>
                <a:schemeClr val="accent1">
                  <a:lumMod val="75000"/>
                </a:schemeClr>
              </a:solidFill>
            </a:endParaRPr>
          </a:p>
        </p:txBody>
      </p:sp>
      <p:sp>
        <p:nvSpPr>
          <p:cNvPr id="96" name="TextBox 95"/>
          <p:cNvSpPr txBox="1"/>
          <p:nvPr/>
        </p:nvSpPr>
        <p:spPr>
          <a:xfrm>
            <a:off x="40682409" y="21164659"/>
            <a:ext cx="689030" cy="430887"/>
          </a:xfrm>
          <a:prstGeom prst="rect">
            <a:avLst/>
          </a:prstGeom>
          <a:noFill/>
        </p:spPr>
        <p:txBody>
          <a:bodyPr wrap="square" lIns="104498" tIns="52249" rIns="104498" bIns="52249" rtlCol="0">
            <a:spAutoFit/>
          </a:bodyPr>
          <a:lstStyle/>
          <a:p>
            <a:r>
              <a:rPr lang="en-US" sz="2100" b="1" dirty="0" smtClean="0">
                <a:solidFill>
                  <a:schemeClr val="accent1">
                    <a:lumMod val="75000"/>
                  </a:schemeClr>
                </a:solidFill>
              </a:rPr>
              <a:t>8a)</a:t>
            </a:r>
            <a:endParaRPr lang="en-US" sz="2100" b="1" dirty="0">
              <a:solidFill>
                <a:schemeClr val="accent1">
                  <a:lumMod val="75000"/>
                </a:schemeClr>
              </a:solidFill>
            </a:endParaRPr>
          </a:p>
        </p:txBody>
      </p:sp>
      <p:sp>
        <p:nvSpPr>
          <p:cNvPr id="2" name="Rectangle 1"/>
          <p:cNvSpPr/>
          <p:nvPr/>
        </p:nvSpPr>
        <p:spPr>
          <a:xfrm>
            <a:off x="752473" y="365565"/>
            <a:ext cx="7641249" cy="646331"/>
          </a:xfrm>
          <a:prstGeom prst="rect">
            <a:avLst/>
          </a:prstGeom>
        </p:spPr>
        <p:txBody>
          <a:bodyPr wrap="square">
            <a:spAutoFit/>
          </a:bodyPr>
          <a:lstStyle/>
          <a:p>
            <a:pPr lvl="0"/>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Where (in the ionosphere) and when (under what general conditions) do those auroral forms occur?</a:t>
            </a:r>
          </a:p>
        </p:txBody>
      </p:sp>
      <p:pic>
        <p:nvPicPr>
          <p:cNvPr id="3" name="Picture 2"/>
          <p:cNvPicPr>
            <a:picLocks noChangeAspect="1"/>
          </p:cNvPicPr>
          <p:nvPr/>
        </p:nvPicPr>
        <p:blipFill>
          <a:blip r:embed="rId3"/>
          <a:stretch>
            <a:fillRect/>
          </a:stretch>
        </p:blipFill>
        <p:spPr>
          <a:xfrm>
            <a:off x="482600" y="1486008"/>
            <a:ext cx="8039100" cy="3621762"/>
          </a:xfrm>
          <a:prstGeom prst="rect">
            <a:avLst/>
          </a:prstGeom>
        </p:spPr>
      </p:pic>
      <p:cxnSp>
        <p:nvCxnSpPr>
          <p:cNvPr id="6" name="Straight Connector 5"/>
          <p:cNvCxnSpPr/>
          <p:nvPr/>
        </p:nvCxnSpPr>
        <p:spPr>
          <a:xfrm>
            <a:off x="609600" y="3271489"/>
            <a:ext cx="7784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4200" y="3690589"/>
            <a:ext cx="7809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2300" y="4046189"/>
            <a:ext cx="7809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2300" y="4490689"/>
            <a:ext cx="78095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082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702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36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259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355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57800"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56822"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06122"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52222"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74522" y="2781300"/>
            <a:ext cx="0" cy="218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809522" y="2781300"/>
            <a:ext cx="0" cy="218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322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 y="624840"/>
            <a:ext cx="87249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themis_20080229_3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308" y="873897"/>
            <a:ext cx="8395070" cy="4123819"/>
          </a:xfrm>
          <a:prstGeom prst="rect">
            <a:avLst/>
          </a:prstGeom>
        </p:spPr>
      </p:pic>
    </p:spTree>
    <p:extLst>
      <p:ext uri="{BB962C8B-B14F-4D97-AF65-F5344CB8AC3E}">
        <p14:creationId xmlns:p14="http://schemas.microsoft.com/office/powerpoint/2010/main" val="30734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1042988"/>
            <a:ext cx="3048000" cy="201771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0106" y="2853672"/>
            <a:ext cx="3028545" cy="20190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4485" y="2004131"/>
            <a:ext cx="3048000" cy="2019029"/>
          </a:xfrm>
          <a:prstGeom prst="rect">
            <a:avLst/>
          </a:prstGeom>
        </p:spPr>
      </p:pic>
      <p:sp>
        <p:nvSpPr>
          <p:cNvPr id="6" name="TextBox 5"/>
          <p:cNvSpPr txBox="1"/>
          <p:nvPr/>
        </p:nvSpPr>
        <p:spPr>
          <a:xfrm>
            <a:off x="3805136" y="3736227"/>
            <a:ext cx="1676400" cy="253916"/>
          </a:xfrm>
          <a:prstGeom prst="rect">
            <a:avLst/>
          </a:prstGeom>
          <a:noFill/>
        </p:spPr>
        <p:txBody>
          <a:bodyPr wrap="square" rtlCol="0">
            <a:spAutoFit/>
          </a:bodyPr>
          <a:lstStyle/>
          <a:p>
            <a:pPr algn="ctr"/>
            <a:r>
              <a:rPr lang="en-CA" sz="1050" dirty="0">
                <a:solidFill>
                  <a:schemeClr val="bg1"/>
                </a:solidFill>
              </a:rPr>
              <a:t>Multiple Arc Systems</a:t>
            </a:r>
          </a:p>
        </p:txBody>
      </p:sp>
      <p:sp>
        <p:nvSpPr>
          <p:cNvPr id="7" name="TextBox 6"/>
          <p:cNvSpPr txBox="1"/>
          <p:nvPr/>
        </p:nvSpPr>
        <p:spPr>
          <a:xfrm>
            <a:off x="726332" y="2770452"/>
            <a:ext cx="1608306" cy="253916"/>
          </a:xfrm>
          <a:prstGeom prst="rect">
            <a:avLst/>
          </a:prstGeom>
          <a:noFill/>
        </p:spPr>
        <p:txBody>
          <a:bodyPr wrap="square" rtlCol="0">
            <a:spAutoFit/>
          </a:bodyPr>
          <a:lstStyle/>
          <a:p>
            <a:pPr algn="ctr"/>
            <a:r>
              <a:rPr lang="en-CA" sz="1050" dirty="0">
                <a:solidFill>
                  <a:schemeClr val="bg1"/>
                </a:solidFill>
              </a:rPr>
              <a:t>Single Arc Systems</a:t>
            </a:r>
          </a:p>
        </p:txBody>
      </p:sp>
      <p:sp>
        <p:nvSpPr>
          <p:cNvPr id="8" name="TextBox 7"/>
          <p:cNvSpPr txBox="1"/>
          <p:nvPr/>
        </p:nvSpPr>
        <p:spPr>
          <a:xfrm>
            <a:off x="6763966" y="4566057"/>
            <a:ext cx="1705583" cy="253916"/>
          </a:xfrm>
          <a:prstGeom prst="rect">
            <a:avLst/>
          </a:prstGeom>
          <a:noFill/>
        </p:spPr>
        <p:txBody>
          <a:bodyPr wrap="square" rtlCol="0">
            <a:spAutoFit/>
          </a:bodyPr>
          <a:lstStyle/>
          <a:p>
            <a:pPr algn="ctr"/>
            <a:r>
              <a:rPr lang="en-CA" sz="1050" dirty="0">
                <a:solidFill>
                  <a:schemeClr val="bg1"/>
                </a:solidFill>
              </a:rPr>
              <a:t>Varied Wavelengths</a:t>
            </a:r>
          </a:p>
        </p:txBody>
      </p:sp>
      <p:sp>
        <p:nvSpPr>
          <p:cNvPr id="9" name="Title 3"/>
          <p:cNvSpPr txBox="1">
            <a:spLocks/>
          </p:cNvSpPr>
          <p:nvPr/>
        </p:nvSpPr>
        <p:spPr bwMode="auto">
          <a:xfrm>
            <a:off x="2930306" y="1194611"/>
            <a:ext cx="6351513"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CA" sz="2800" kern="0" dirty="0" smtClean="0">
                <a:solidFill>
                  <a:schemeClr val="bg1">
                    <a:lumMod val="95000"/>
                  </a:schemeClr>
                </a:solidFill>
              </a:rPr>
              <a:t>“Quiet” Auroral Arcs</a:t>
            </a:r>
            <a:endParaRPr lang="en-CA" sz="2800" kern="0" dirty="0">
              <a:solidFill>
                <a:schemeClr val="bg1">
                  <a:lumMod val="95000"/>
                </a:schemeClr>
              </a:solidFill>
            </a:endParaRPr>
          </a:p>
        </p:txBody>
      </p:sp>
      <p:sp>
        <p:nvSpPr>
          <p:cNvPr id="3" name="Rectangle 2"/>
          <p:cNvSpPr/>
          <p:nvPr/>
        </p:nvSpPr>
        <p:spPr>
          <a:xfrm>
            <a:off x="0" y="1042988"/>
            <a:ext cx="3048000"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046864" y="1987671"/>
            <a:ext cx="3048000"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6102484" y="2854989"/>
            <a:ext cx="3035029"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4686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1042988"/>
            <a:ext cx="3048000" cy="2017712"/>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0106" y="2853672"/>
            <a:ext cx="3028545" cy="20190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4485" y="2004131"/>
            <a:ext cx="3048000" cy="2019029"/>
          </a:xfrm>
          <a:prstGeom prst="rect">
            <a:avLst/>
          </a:prstGeom>
        </p:spPr>
      </p:pic>
      <p:sp>
        <p:nvSpPr>
          <p:cNvPr id="6" name="TextBox 5"/>
          <p:cNvSpPr txBox="1"/>
          <p:nvPr/>
        </p:nvSpPr>
        <p:spPr>
          <a:xfrm>
            <a:off x="3805136" y="3736227"/>
            <a:ext cx="1676400" cy="253916"/>
          </a:xfrm>
          <a:prstGeom prst="rect">
            <a:avLst/>
          </a:prstGeom>
          <a:noFill/>
        </p:spPr>
        <p:txBody>
          <a:bodyPr wrap="square" rtlCol="0">
            <a:spAutoFit/>
          </a:bodyPr>
          <a:lstStyle/>
          <a:p>
            <a:pPr algn="ctr"/>
            <a:r>
              <a:rPr lang="en-CA" sz="1050" dirty="0">
                <a:solidFill>
                  <a:schemeClr val="bg1"/>
                </a:solidFill>
              </a:rPr>
              <a:t>Multiple Arc Systems</a:t>
            </a:r>
          </a:p>
        </p:txBody>
      </p:sp>
      <p:sp>
        <p:nvSpPr>
          <p:cNvPr id="7" name="TextBox 6"/>
          <p:cNvSpPr txBox="1"/>
          <p:nvPr/>
        </p:nvSpPr>
        <p:spPr>
          <a:xfrm>
            <a:off x="726332" y="2770452"/>
            <a:ext cx="1608306" cy="253916"/>
          </a:xfrm>
          <a:prstGeom prst="rect">
            <a:avLst/>
          </a:prstGeom>
          <a:noFill/>
        </p:spPr>
        <p:txBody>
          <a:bodyPr wrap="square" rtlCol="0">
            <a:spAutoFit/>
          </a:bodyPr>
          <a:lstStyle/>
          <a:p>
            <a:pPr algn="ctr"/>
            <a:r>
              <a:rPr lang="en-CA" sz="1050" dirty="0">
                <a:solidFill>
                  <a:schemeClr val="bg1"/>
                </a:solidFill>
              </a:rPr>
              <a:t>Single Arc Systems</a:t>
            </a:r>
          </a:p>
        </p:txBody>
      </p:sp>
      <p:sp>
        <p:nvSpPr>
          <p:cNvPr id="8" name="TextBox 7"/>
          <p:cNvSpPr txBox="1"/>
          <p:nvPr/>
        </p:nvSpPr>
        <p:spPr>
          <a:xfrm>
            <a:off x="6763966" y="4566057"/>
            <a:ext cx="1705583" cy="253916"/>
          </a:xfrm>
          <a:prstGeom prst="rect">
            <a:avLst/>
          </a:prstGeom>
          <a:noFill/>
        </p:spPr>
        <p:txBody>
          <a:bodyPr wrap="square" rtlCol="0">
            <a:spAutoFit/>
          </a:bodyPr>
          <a:lstStyle/>
          <a:p>
            <a:pPr algn="ctr"/>
            <a:r>
              <a:rPr lang="en-CA" sz="1050" dirty="0">
                <a:solidFill>
                  <a:schemeClr val="bg1"/>
                </a:solidFill>
              </a:rPr>
              <a:t>Varied Wavelengths</a:t>
            </a:r>
          </a:p>
        </p:txBody>
      </p:sp>
      <p:sp>
        <p:nvSpPr>
          <p:cNvPr id="3" name="Rectangle 2"/>
          <p:cNvSpPr/>
          <p:nvPr/>
        </p:nvSpPr>
        <p:spPr>
          <a:xfrm>
            <a:off x="0" y="1042988"/>
            <a:ext cx="3048000"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046864" y="1987671"/>
            <a:ext cx="3048000"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6102484" y="2854989"/>
            <a:ext cx="3035029" cy="20177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221" y="4125406"/>
            <a:ext cx="3502944" cy="1494589"/>
          </a:xfrm>
          <a:prstGeom prst="rect">
            <a:avLst/>
          </a:prstGeom>
          <a:ln>
            <a:solidFill>
              <a:schemeClr val="bg1"/>
            </a:solidFill>
          </a:ln>
        </p:spPr>
      </p:pic>
      <p:sp>
        <p:nvSpPr>
          <p:cNvPr id="16" name="TextBox 15"/>
          <p:cNvSpPr txBox="1"/>
          <p:nvPr/>
        </p:nvSpPr>
        <p:spPr>
          <a:xfrm>
            <a:off x="120221" y="4312141"/>
            <a:ext cx="2458856" cy="253916"/>
          </a:xfrm>
          <a:prstGeom prst="rect">
            <a:avLst/>
          </a:prstGeom>
          <a:noFill/>
        </p:spPr>
        <p:txBody>
          <a:bodyPr wrap="square" rtlCol="0">
            <a:spAutoFit/>
          </a:bodyPr>
          <a:lstStyle/>
          <a:p>
            <a:pPr algn="ctr"/>
            <a:r>
              <a:rPr lang="en-CA" sz="1050" dirty="0" smtClean="0">
                <a:solidFill>
                  <a:schemeClr val="bg1"/>
                </a:solidFill>
              </a:rPr>
              <a:t>Field line resonance </a:t>
            </a:r>
            <a:r>
              <a:rPr lang="en-CA" sz="1050" dirty="0">
                <a:solidFill>
                  <a:schemeClr val="bg1"/>
                </a:solidFill>
              </a:rPr>
              <a:t>Arc Systems</a:t>
            </a:r>
          </a:p>
        </p:txBody>
      </p:sp>
      <p:sp>
        <p:nvSpPr>
          <p:cNvPr id="15" name="Title 3"/>
          <p:cNvSpPr txBox="1">
            <a:spLocks/>
          </p:cNvSpPr>
          <p:nvPr/>
        </p:nvSpPr>
        <p:spPr bwMode="auto">
          <a:xfrm>
            <a:off x="2930306" y="1194611"/>
            <a:ext cx="6351513"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CA" sz="2800" kern="0" dirty="0" smtClean="0">
                <a:solidFill>
                  <a:schemeClr val="bg1">
                    <a:lumMod val="95000"/>
                  </a:schemeClr>
                </a:solidFill>
              </a:rPr>
              <a:t>“Quiet” Auroral Arcs</a:t>
            </a:r>
            <a:endParaRPr lang="en-CA" sz="2800" kern="0" dirty="0">
              <a:solidFill>
                <a:schemeClr val="bg1">
                  <a:lumMod val="95000"/>
                </a:schemeClr>
              </a:solidFill>
            </a:endParaRPr>
          </a:p>
        </p:txBody>
      </p:sp>
    </p:spTree>
    <p:extLst>
      <p:ext uri="{BB962C8B-B14F-4D97-AF65-F5344CB8AC3E}">
        <p14:creationId xmlns:p14="http://schemas.microsoft.com/office/powerpoint/2010/main" val="1069895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374" y="1110940"/>
            <a:ext cx="4601347" cy="9664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750" y="2082733"/>
            <a:ext cx="4598973" cy="80667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373" y="2884692"/>
            <a:ext cx="4598973" cy="928608"/>
          </a:xfrm>
          <a:prstGeom prst="rect">
            <a:avLst/>
          </a:prstGeom>
        </p:spPr>
      </p:pic>
      <p:sp>
        <p:nvSpPr>
          <p:cNvPr id="13" name="TextBox 12"/>
          <p:cNvSpPr txBox="1"/>
          <p:nvPr/>
        </p:nvSpPr>
        <p:spPr>
          <a:xfrm>
            <a:off x="4447748" y="1140284"/>
            <a:ext cx="2501692" cy="261610"/>
          </a:xfrm>
          <a:prstGeom prst="rect">
            <a:avLst/>
          </a:prstGeom>
          <a:noFill/>
        </p:spPr>
        <p:txBody>
          <a:bodyPr wrap="square" rtlCol="0">
            <a:spAutoFit/>
          </a:bodyPr>
          <a:lstStyle/>
          <a:p>
            <a:r>
              <a:rPr lang="en-CA" sz="1100" dirty="0">
                <a:solidFill>
                  <a:schemeClr val="bg1"/>
                </a:solidFill>
              </a:rPr>
              <a:t>REGO – 2015_02_18 @ 5 UT</a:t>
            </a:r>
          </a:p>
        </p:txBody>
      </p:sp>
      <p:sp>
        <p:nvSpPr>
          <p:cNvPr id="15" name="TextBox 14"/>
          <p:cNvSpPr txBox="1"/>
          <p:nvPr/>
        </p:nvSpPr>
        <p:spPr>
          <a:xfrm>
            <a:off x="4447748" y="2042739"/>
            <a:ext cx="2501692" cy="261610"/>
          </a:xfrm>
          <a:prstGeom prst="rect">
            <a:avLst/>
          </a:prstGeom>
          <a:noFill/>
        </p:spPr>
        <p:txBody>
          <a:bodyPr wrap="square" rtlCol="0">
            <a:spAutoFit/>
          </a:bodyPr>
          <a:lstStyle/>
          <a:p>
            <a:r>
              <a:rPr lang="en-CA" sz="1100" dirty="0">
                <a:solidFill>
                  <a:schemeClr val="bg1"/>
                </a:solidFill>
              </a:rPr>
              <a:t>Rainbow</a:t>
            </a:r>
          </a:p>
        </p:txBody>
      </p:sp>
      <p:sp>
        <p:nvSpPr>
          <p:cNvPr id="16" name="TextBox 15"/>
          <p:cNvSpPr txBox="1"/>
          <p:nvPr/>
        </p:nvSpPr>
        <p:spPr>
          <a:xfrm>
            <a:off x="4447748" y="2819618"/>
            <a:ext cx="2501692" cy="261610"/>
          </a:xfrm>
          <a:prstGeom prst="rect">
            <a:avLst/>
          </a:prstGeom>
          <a:noFill/>
        </p:spPr>
        <p:txBody>
          <a:bodyPr wrap="square" rtlCol="0">
            <a:spAutoFit/>
          </a:bodyPr>
          <a:lstStyle/>
          <a:p>
            <a:r>
              <a:rPr lang="en-CA" sz="1100" dirty="0">
                <a:solidFill>
                  <a:schemeClr val="bg1"/>
                </a:solidFill>
              </a:rPr>
              <a:t>THEMIS</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84" y="1089699"/>
            <a:ext cx="4392038" cy="2718199"/>
          </a:xfrm>
          <a:prstGeom prst="rect">
            <a:avLst/>
          </a:prstGeom>
        </p:spPr>
      </p:pic>
      <p:sp>
        <p:nvSpPr>
          <p:cNvPr id="19" name="TextBox 18"/>
          <p:cNvSpPr txBox="1"/>
          <p:nvPr/>
        </p:nvSpPr>
        <p:spPr>
          <a:xfrm>
            <a:off x="4447748" y="1295100"/>
            <a:ext cx="2501692" cy="261610"/>
          </a:xfrm>
          <a:prstGeom prst="rect">
            <a:avLst/>
          </a:prstGeom>
          <a:noFill/>
        </p:spPr>
        <p:txBody>
          <a:bodyPr wrap="square" rtlCol="0">
            <a:spAutoFit/>
          </a:bodyPr>
          <a:lstStyle/>
          <a:p>
            <a:r>
              <a:rPr lang="en-CA" sz="1100" dirty="0">
                <a:solidFill>
                  <a:schemeClr val="bg1"/>
                </a:solidFill>
              </a:rPr>
              <a:t>λ = 630.0 nm</a:t>
            </a:r>
          </a:p>
        </p:txBody>
      </p:sp>
      <p:sp>
        <p:nvSpPr>
          <p:cNvPr id="20" name="TextBox 19"/>
          <p:cNvSpPr txBox="1"/>
          <p:nvPr/>
        </p:nvSpPr>
        <p:spPr>
          <a:xfrm>
            <a:off x="4447748" y="3014178"/>
            <a:ext cx="2501692" cy="261610"/>
          </a:xfrm>
          <a:prstGeom prst="rect">
            <a:avLst/>
          </a:prstGeom>
          <a:noFill/>
        </p:spPr>
        <p:txBody>
          <a:bodyPr wrap="square" rtlCol="0">
            <a:spAutoFit/>
          </a:bodyPr>
          <a:lstStyle/>
          <a:p>
            <a:r>
              <a:rPr lang="en-CA" sz="1100" dirty="0">
                <a:solidFill>
                  <a:schemeClr val="bg1"/>
                </a:solidFill>
              </a:rPr>
              <a:t>“White” light</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5280" y="4049130"/>
            <a:ext cx="4601346" cy="1055723"/>
          </a:xfrm>
          <a:prstGeom prst="rect">
            <a:avLst/>
          </a:prstGeom>
        </p:spPr>
      </p:pic>
      <p:sp>
        <p:nvSpPr>
          <p:cNvPr id="23" name="TextBox 22"/>
          <p:cNvSpPr txBox="1"/>
          <p:nvPr/>
        </p:nvSpPr>
        <p:spPr>
          <a:xfrm>
            <a:off x="4455280" y="4168624"/>
            <a:ext cx="2501692" cy="261610"/>
          </a:xfrm>
          <a:prstGeom prst="rect">
            <a:avLst/>
          </a:prstGeom>
          <a:noFill/>
        </p:spPr>
        <p:txBody>
          <a:bodyPr wrap="square" rtlCol="0">
            <a:spAutoFit/>
          </a:bodyPr>
          <a:lstStyle/>
          <a:p>
            <a:r>
              <a:rPr lang="en-CA" sz="1100" dirty="0">
                <a:solidFill>
                  <a:schemeClr val="tx1">
                    <a:lumMod val="95000"/>
                    <a:lumOff val="5000"/>
                  </a:schemeClr>
                </a:solidFill>
              </a:rPr>
              <a:t>THEMIS – 2016_02_09 @ 12 UT</a:t>
            </a:r>
          </a:p>
        </p:txBody>
      </p:sp>
      <p:sp>
        <p:nvSpPr>
          <p:cNvPr id="24" name="TextBox 23"/>
          <p:cNvSpPr txBox="1"/>
          <p:nvPr/>
        </p:nvSpPr>
        <p:spPr>
          <a:xfrm>
            <a:off x="7678175" y="1124712"/>
            <a:ext cx="2501692" cy="261610"/>
          </a:xfrm>
          <a:prstGeom prst="rect">
            <a:avLst/>
          </a:prstGeom>
          <a:noFill/>
        </p:spPr>
        <p:txBody>
          <a:bodyPr wrap="square" rtlCol="0">
            <a:spAutoFit/>
          </a:bodyPr>
          <a:lstStyle/>
          <a:p>
            <a:r>
              <a:rPr lang="en-CA" sz="1100" dirty="0">
                <a:solidFill>
                  <a:schemeClr val="bg1"/>
                </a:solidFill>
              </a:rPr>
              <a:t>Fort Smith</a:t>
            </a:r>
          </a:p>
        </p:txBody>
      </p:sp>
      <p:sp>
        <p:nvSpPr>
          <p:cNvPr id="25" name="TextBox 24"/>
          <p:cNvSpPr txBox="1"/>
          <p:nvPr/>
        </p:nvSpPr>
        <p:spPr>
          <a:xfrm>
            <a:off x="4472808" y="4396063"/>
            <a:ext cx="2501692" cy="261610"/>
          </a:xfrm>
          <a:prstGeom prst="rect">
            <a:avLst/>
          </a:prstGeom>
          <a:noFill/>
        </p:spPr>
        <p:txBody>
          <a:bodyPr wrap="square" rtlCol="0">
            <a:spAutoFit/>
          </a:bodyPr>
          <a:lstStyle/>
          <a:p>
            <a:r>
              <a:rPr lang="en-CA" sz="1100" dirty="0">
                <a:solidFill>
                  <a:schemeClr val="tx1">
                    <a:lumMod val="95000"/>
                    <a:lumOff val="5000"/>
                  </a:schemeClr>
                </a:solidFill>
              </a:rPr>
              <a:t>Fort Yukon</a:t>
            </a:r>
            <a:endParaRPr lang="en-CA" sz="1100" dirty="0">
              <a:solidFill>
                <a:schemeClr val="bg1"/>
              </a:solidFill>
            </a:endParaRPr>
          </a:p>
        </p:txBody>
      </p:sp>
      <p:sp>
        <p:nvSpPr>
          <p:cNvPr id="26" name="Rectangle 25"/>
          <p:cNvSpPr/>
          <p:nvPr/>
        </p:nvSpPr>
        <p:spPr>
          <a:xfrm>
            <a:off x="4445375" y="1105599"/>
            <a:ext cx="4601346" cy="27017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455280" y="4037819"/>
            <a:ext cx="4601346" cy="10557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53339" y="1105601"/>
            <a:ext cx="4376881" cy="270229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itle 3"/>
          <p:cNvSpPr txBox="1">
            <a:spLocks/>
          </p:cNvSpPr>
          <p:nvPr/>
        </p:nvSpPr>
        <p:spPr bwMode="auto">
          <a:xfrm>
            <a:off x="107397" y="140447"/>
            <a:ext cx="8393135" cy="707886"/>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2000" kern="0" dirty="0" smtClean="0">
                <a:solidFill>
                  <a:schemeClr val="bg1">
                    <a:lumMod val="95000"/>
                  </a:schemeClr>
                </a:solidFill>
              </a:rPr>
              <a:t>Tools we can use to look at the Aurora: Ground-based All-sky </a:t>
            </a:r>
            <a:r>
              <a:rPr lang="en-CA" sz="2000" kern="0" dirty="0">
                <a:solidFill>
                  <a:schemeClr val="bg1">
                    <a:lumMod val="95000"/>
                  </a:schemeClr>
                </a:solidFill>
              </a:rPr>
              <a:t>imaging networks</a:t>
            </a:r>
          </a:p>
        </p:txBody>
      </p:sp>
      <p:sp>
        <p:nvSpPr>
          <p:cNvPr id="21" name="TextBox 20"/>
          <p:cNvSpPr txBox="1"/>
          <p:nvPr/>
        </p:nvSpPr>
        <p:spPr>
          <a:xfrm>
            <a:off x="4445375" y="1463362"/>
            <a:ext cx="2501692" cy="261610"/>
          </a:xfrm>
          <a:prstGeom prst="rect">
            <a:avLst/>
          </a:prstGeom>
          <a:noFill/>
        </p:spPr>
        <p:txBody>
          <a:bodyPr wrap="square" rtlCol="0">
            <a:spAutoFit/>
          </a:bodyPr>
          <a:lstStyle/>
          <a:p>
            <a:r>
              <a:rPr lang="en-CA" sz="1100" dirty="0">
                <a:solidFill>
                  <a:schemeClr val="bg1"/>
                </a:solidFill>
              </a:rPr>
              <a:t>~230 km</a:t>
            </a:r>
          </a:p>
        </p:txBody>
      </p:sp>
      <p:sp>
        <p:nvSpPr>
          <p:cNvPr id="30" name="TextBox 29"/>
          <p:cNvSpPr txBox="1"/>
          <p:nvPr/>
        </p:nvSpPr>
        <p:spPr>
          <a:xfrm>
            <a:off x="4462900" y="3184319"/>
            <a:ext cx="2501692" cy="261610"/>
          </a:xfrm>
          <a:prstGeom prst="rect">
            <a:avLst/>
          </a:prstGeom>
          <a:noFill/>
        </p:spPr>
        <p:txBody>
          <a:bodyPr wrap="square" rtlCol="0">
            <a:spAutoFit/>
          </a:bodyPr>
          <a:lstStyle/>
          <a:p>
            <a:r>
              <a:rPr lang="en-CA" sz="1100" dirty="0">
                <a:solidFill>
                  <a:schemeClr val="bg1"/>
                </a:solidFill>
              </a:rPr>
              <a:t>~110 km</a:t>
            </a:r>
          </a:p>
        </p:txBody>
      </p:sp>
    </p:spTree>
    <p:extLst>
      <p:ext uri="{BB962C8B-B14F-4D97-AF65-F5344CB8AC3E}">
        <p14:creationId xmlns:p14="http://schemas.microsoft.com/office/powerpoint/2010/main" val="2107358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440266" y="1517954"/>
            <a:ext cx="9837425"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1400" dirty="0">
                <a:solidFill>
                  <a:schemeClr val="bg2"/>
                </a:solidFill>
              </a:rPr>
              <a:t>D. M. </a:t>
            </a:r>
            <a:r>
              <a:rPr lang="en-CA" sz="1400" dirty="0" smtClean="0">
                <a:solidFill>
                  <a:schemeClr val="bg2"/>
                </a:solidFill>
              </a:rPr>
              <a:t>Gillies, D</a:t>
            </a:r>
            <a:r>
              <a:rPr lang="en-CA" sz="1400" dirty="0">
                <a:solidFill>
                  <a:schemeClr val="bg2"/>
                </a:solidFill>
              </a:rPr>
              <a:t>. J. </a:t>
            </a:r>
            <a:r>
              <a:rPr lang="en-CA" sz="1400" dirty="0" smtClean="0">
                <a:solidFill>
                  <a:schemeClr val="bg2"/>
                </a:solidFill>
              </a:rPr>
              <a:t>Knudsen, E</a:t>
            </a:r>
            <a:r>
              <a:rPr lang="en-CA" sz="1400" dirty="0">
                <a:solidFill>
                  <a:schemeClr val="bg2"/>
                </a:solidFill>
              </a:rPr>
              <a:t>. F. </a:t>
            </a:r>
            <a:r>
              <a:rPr lang="en-CA" sz="1400" dirty="0" smtClean="0">
                <a:solidFill>
                  <a:schemeClr val="bg2"/>
                </a:solidFill>
              </a:rPr>
              <a:t>Donovan, E</a:t>
            </a:r>
            <a:r>
              <a:rPr lang="en-CA" sz="1400" dirty="0">
                <a:solidFill>
                  <a:schemeClr val="bg2"/>
                </a:solidFill>
              </a:rPr>
              <a:t>. L. </a:t>
            </a:r>
            <a:r>
              <a:rPr lang="en-CA" sz="1400" dirty="0" smtClean="0">
                <a:solidFill>
                  <a:schemeClr val="bg2"/>
                </a:solidFill>
              </a:rPr>
              <a:t>Spanswick, C</a:t>
            </a:r>
            <a:r>
              <a:rPr lang="en-CA" sz="1400" dirty="0">
                <a:solidFill>
                  <a:schemeClr val="bg2"/>
                </a:solidFill>
              </a:rPr>
              <a:t>. </a:t>
            </a:r>
            <a:r>
              <a:rPr lang="en-CA" sz="1400" dirty="0" smtClean="0">
                <a:solidFill>
                  <a:schemeClr val="bg2"/>
                </a:solidFill>
              </a:rPr>
              <a:t> Hansen, D</a:t>
            </a:r>
            <a:r>
              <a:rPr lang="en-CA" sz="1400" dirty="0">
                <a:solidFill>
                  <a:schemeClr val="bg2"/>
                </a:solidFill>
              </a:rPr>
              <a:t>. </a:t>
            </a:r>
            <a:r>
              <a:rPr lang="en-CA" sz="1400" dirty="0" smtClean="0">
                <a:solidFill>
                  <a:schemeClr val="bg2"/>
                </a:solidFill>
              </a:rPr>
              <a:t>Keating, S</a:t>
            </a:r>
            <a:r>
              <a:rPr lang="en-CA" sz="1400" dirty="0">
                <a:solidFill>
                  <a:schemeClr val="bg2"/>
                </a:solidFill>
              </a:rPr>
              <a:t>. </a:t>
            </a:r>
            <a:r>
              <a:rPr lang="en-CA" sz="1400" dirty="0" err="1">
                <a:solidFill>
                  <a:schemeClr val="bg2"/>
                </a:solidFill>
              </a:rPr>
              <a:t>Erion</a:t>
            </a:r>
            <a:endParaRPr lang="en-CA" sz="1400" dirty="0">
              <a:solidFill>
                <a:schemeClr val="bg2"/>
              </a:solidFill>
            </a:endParaRPr>
          </a:p>
          <a:p>
            <a:r>
              <a:rPr lang="en-CA" sz="1400" dirty="0" err="1" smtClean="0">
                <a:solidFill>
                  <a:schemeClr val="bg2"/>
                </a:solidFill>
              </a:rPr>
              <a:t>doi.org</a:t>
            </a:r>
            <a:r>
              <a:rPr lang="en-CA" sz="1400" dirty="0" smtClean="0">
                <a:solidFill>
                  <a:schemeClr val="bg2"/>
                </a:solidFill>
              </a:rPr>
              <a:t>/10.1002/</a:t>
            </a:r>
            <a:r>
              <a:rPr lang="en-CA" sz="1400" dirty="0" err="1" smtClean="0">
                <a:solidFill>
                  <a:schemeClr val="bg2"/>
                </a:solidFill>
              </a:rPr>
              <a:t>2013JA019469</a:t>
            </a:r>
            <a:endParaRPr lang="en-CA" sz="1400" kern="0" dirty="0">
              <a:solidFill>
                <a:schemeClr val="bg2"/>
              </a:solidFill>
            </a:endParaRPr>
          </a:p>
        </p:txBody>
      </p:sp>
      <p:sp>
        <p:nvSpPr>
          <p:cNvPr id="4" name="Rectangle 3"/>
          <p:cNvSpPr/>
          <p:nvPr/>
        </p:nvSpPr>
        <p:spPr>
          <a:xfrm>
            <a:off x="440266" y="317625"/>
            <a:ext cx="6920089" cy="1200329"/>
          </a:xfrm>
          <a:prstGeom prst="rect">
            <a:avLst/>
          </a:prstGeom>
        </p:spPr>
        <p:txBody>
          <a:bodyPr wrap="square">
            <a:spAutoFit/>
          </a:bodyPr>
          <a:lstStyle/>
          <a:p>
            <a:r>
              <a:rPr lang="en-CA" sz="2400" b="1" dirty="0" smtClean="0">
                <a:solidFill>
                  <a:schemeClr val="bg1"/>
                </a:solidFill>
              </a:rPr>
              <a:t>“A </a:t>
            </a:r>
            <a:r>
              <a:rPr lang="en-CA" sz="2400" b="1" dirty="0">
                <a:solidFill>
                  <a:schemeClr val="bg1"/>
                </a:solidFill>
              </a:rPr>
              <a:t>survey of quiet auroral arc orientation and the effects of the interplanetary magnetic </a:t>
            </a:r>
            <a:r>
              <a:rPr lang="en-CA" sz="2400" b="1" dirty="0" smtClean="0">
                <a:solidFill>
                  <a:schemeClr val="bg1"/>
                </a:solidFill>
              </a:rPr>
              <a:t>field</a:t>
            </a:r>
            <a:r>
              <a:rPr lang="en-CA" sz="2400" b="1" dirty="0" smtClean="0">
                <a:solidFill>
                  <a:schemeClr val="bg1"/>
                </a:solidFill>
              </a:rPr>
              <a:t>”</a:t>
            </a:r>
          </a:p>
        </p:txBody>
      </p:sp>
      <p:sp>
        <p:nvSpPr>
          <p:cNvPr id="5" name="TextBox 4"/>
          <p:cNvSpPr txBox="1"/>
          <p:nvPr/>
        </p:nvSpPr>
        <p:spPr>
          <a:xfrm>
            <a:off x="440266" y="2633127"/>
            <a:ext cx="8184445" cy="2585323"/>
          </a:xfrm>
          <a:prstGeom prst="rect">
            <a:avLst/>
          </a:prstGeom>
          <a:noFill/>
        </p:spPr>
        <p:txBody>
          <a:bodyPr wrap="square" rtlCol="0">
            <a:spAutoFit/>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Why? Observations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of quiet (stable) auroral arc morphology place strong constraints on candidate arc theories. </a:t>
            </a:r>
            <a:endPar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Time span: 2007-2010</a:t>
            </a:r>
          </a:p>
          <a:p>
            <a:pPr marL="285750" indent="-285750">
              <a:buFont typeface="Arial" panose="020B0604020202020204" pitchFamily="34" charset="0"/>
              <a:buChar char="•"/>
            </a:pP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Instrument: THEMIS</a:t>
            </a:r>
          </a:p>
          <a:p>
            <a:pPr marL="285750" indent="-285750">
              <a:buFont typeface="Arial" panose="020B0604020202020204" pitchFamily="34" charset="0"/>
              <a:buChar char="•"/>
            </a:pP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Identified in the survey:</a:t>
            </a:r>
          </a:p>
          <a:p>
            <a:pPr marL="742950" lvl="1" indent="-285750">
              <a:buFont typeface="Arial" panose="020B0604020202020204" pitchFamily="34" charset="0"/>
              <a:buChar char="•"/>
            </a:pP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Single and Multiple elongated (east-west) arcs</a:t>
            </a:r>
          </a:p>
          <a:p>
            <a:pPr marL="742950" lvl="1" indent="-285750">
              <a:buFont typeface="Arial" panose="020B0604020202020204" pitchFamily="34" charset="0"/>
              <a:buChar char="•"/>
            </a:pP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 7500 images were manually classified at 10 minute intervals</a:t>
            </a:r>
          </a:p>
        </p:txBody>
      </p:sp>
    </p:spTree>
    <p:extLst>
      <p:ext uri="{BB962C8B-B14F-4D97-AF65-F5344CB8AC3E}">
        <p14:creationId xmlns:p14="http://schemas.microsoft.com/office/powerpoint/2010/main" val="1941490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460" y="2942869"/>
            <a:ext cx="4461938" cy="26027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58" y="945726"/>
            <a:ext cx="4574034" cy="2668187"/>
          </a:xfrm>
          <a:prstGeom prst="rect">
            <a:avLst/>
          </a:prstGeom>
        </p:spPr>
      </p:pic>
      <p:sp>
        <p:nvSpPr>
          <p:cNvPr id="9" name="TextBox 8"/>
          <p:cNvSpPr txBox="1"/>
          <p:nvPr/>
        </p:nvSpPr>
        <p:spPr>
          <a:xfrm>
            <a:off x="257458" y="233094"/>
            <a:ext cx="8355964" cy="646331"/>
          </a:xfrm>
          <a:prstGeom prst="rect">
            <a:avLst/>
          </a:prstGeom>
          <a:noFill/>
        </p:spPr>
        <p:txBody>
          <a:bodyPr wrap="square" rtlCol="0">
            <a:spAutoFit/>
          </a:bodyPr>
          <a:lstStyle/>
          <a:p>
            <a:r>
              <a:rPr lang="en-CA"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CQ</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How often </a:t>
            </a:r>
            <a:r>
              <a:rPr lang="en-CA" dirty="0" smtClean="0">
                <a:solidFill>
                  <a:schemeClr val="bg1"/>
                </a:solidFill>
                <a:latin typeface="Verdana" panose="020B0604030504040204" pitchFamily="34" charset="0"/>
                <a:ea typeface="Verdana" panose="020B0604030504040204" pitchFamily="34" charset="0"/>
                <a:cs typeface="Verdana" panose="020B0604030504040204" pitchFamily="34" charset="0"/>
              </a:rPr>
              <a:t>do “quiet arcs” occur </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and what area (</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lat</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CA" dirty="0" err="1">
                <a:solidFill>
                  <a:schemeClr val="bg1"/>
                </a:solidFill>
                <a:latin typeface="Verdana" panose="020B0604030504040204" pitchFamily="34" charset="0"/>
                <a:ea typeface="Verdana" panose="020B0604030504040204" pitchFamily="34" charset="0"/>
                <a:cs typeface="Verdana" panose="020B0604030504040204" pitchFamily="34" charset="0"/>
              </a:rPr>
              <a:t>lon</a:t>
            </a:r>
            <a:r>
              <a:rPr lang="en-CA" dirty="0">
                <a:solidFill>
                  <a:schemeClr val="bg1"/>
                </a:solidFill>
                <a:latin typeface="Verdana" panose="020B0604030504040204" pitchFamily="34" charset="0"/>
                <a:ea typeface="Verdana" panose="020B0604030504040204" pitchFamily="34" charset="0"/>
                <a:cs typeface="Verdana" panose="020B0604030504040204" pitchFamily="34" charset="0"/>
              </a:rPr>
              <a:t>) does it cover?</a:t>
            </a:r>
          </a:p>
        </p:txBody>
      </p:sp>
      <p:sp>
        <p:nvSpPr>
          <p:cNvPr id="3" name="Rectangle 2"/>
          <p:cNvSpPr/>
          <p:nvPr/>
        </p:nvSpPr>
        <p:spPr>
          <a:xfrm>
            <a:off x="4927600" y="5219700"/>
            <a:ext cx="3632200" cy="22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5522670" y="5286001"/>
            <a:ext cx="3508728" cy="307777"/>
          </a:xfrm>
          <a:prstGeom prst="rect">
            <a:avLst/>
          </a:prstGeom>
          <a:noFill/>
        </p:spPr>
        <p:txBody>
          <a:bodyPr wrap="square" rtlCol="0">
            <a:spAutoFit/>
          </a:bodyPr>
          <a:lstStyle/>
          <a:p>
            <a:r>
              <a:rPr lang="en-CA" sz="1400" dirty="0" smtClean="0"/>
              <a:t>Magnetic Local Time (hours)</a:t>
            </a:r>
            <a:endParaRPr lang="en-CA" sz="1400" dirty="0"/>
          </a:p>
        </p:txBody>
      </p:sp>
      <p:sp>
        <p:nvSpPr>
          <p:cNvPr id="6" name="TextBox 5"/>
          <p:cNvSpPr txBox="1"/>
          <p:nvPr/>
        </p:nvSpPr>
        <p:spPr>
          <a:xfrm>
            <a:off x="5306770" y="5123306"/>
            <a:ext cx="3508728" cy="307777"/>
          </a:xfrm>
          <a:prstGeom prst="rect">
            <a:avLst/>
          </a:prstGeom>
          <a:noFill/>
        </p:spPr>
        <p:txBody>
          <a:bodyPr wrap="square" rtlCol="0">
            <a:spAutoFit/>
          </a:bodyPr>
          <a:lstStyle/>
          <a:p>
            <a:r>
              <a:rPr lang="en-CA" sz="1400" dirty="0" smtClean="0"/>
              <a:t>18                          0                            6</a:t>
            </a:r>
            <a:endParaRPr lang="en-CA" sz="1400" dirty="0"/>
          </a:p>
        </p:txBody>
      </p:sp>
      <p:sp>
        <p:nvSpPr>
          <p:cNvPr id="10" name="Rectangle 9"/>
          <p:cNvSpPr/>
          <p:nvPr/>
        </p:nvSpPr>
        <p:spPr>
          <a:xfrm>
            <a:off x="615234" y="3264366"/>
            <a:ext cx="3632200" cy="22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1160220" y="3336344"/>
            <a:ext cx="3508728" cy="307777"/>
          </a:xfrm>
          <a:prstGeom prst="rect">
            <a:avLst/>
          </a:prstGeom>
          <a:noFill/>
        </p:spPr>
        <p:txBody>
          <a:bodyPr wrap="square" rtlCol="0">
            <a:spAutoFit/>
          </a:bodyPr>
          <a:lstStyle/>
          <a:p>
            <a:r>
              <a:rPr lang="en-CA" sz="1400" dirty="0" smtClean="0"/>
              <a:t>Magnetic Local Time (hours)</a:t>
            </a:r>
            <a:endParaRPr lang="en-CA" sz="1400" dirty="0"/>
          </a:p>
        </p:txBody>
      </p:sp>
      <p:sp>
        <p:nvSpPr>
          <p:cNvPr id="12" name="TextBox 11"/>
          <p:cNvSpPr txBox="1"/>
          <p:nvPr/>
        </p:nvSpPr>
        <p:spPr>
          <a:xfrm>
            <a:off x="1034211" y="3182456"/>
            <a:ext cx="3508728" cy="307777"/>
          </a:xfrm>
          <a:prstGeom prst="rect">
            <a:avLst/>
          </a:prstGeom>
          <a:noFill/>
        </p:spPr>
        <p:txBody>
          <a:bodyPr wrap="square" rtlCol="0">
            <a:spAutoFit/>
          </a:bodyPr>
          <a:lstStyle/>
          <a:p>
            <a:r>
              <a:rPr lang="en-CA" sz="1400" dirty="0" smtClean="0"/>
              <a:t>18                           0                            6</a:t>
            </a:r>
            <a:endParaRPr lang="en-CA" sz="1400" dirty="0"/>
          </a:p>
        </p:txBody>
      </p:sp>
      <p:sp>
        <p:nvSpPr>
          <p:cNvPr id="13" name="TextBox 12"/>
          <p:cNvSpPr txBox="1"/>
          <p:nvPr/>
        </p:nvSpPr>
        <p:spPr>
          <a:xfrm rot="16200000">
            <a:off x="4049172" y="4090379"/>
            <a:ext cx="1295311" cy="307777"/>
          </a:xfrm>
          <a:prstGeom prst="rect">
            <a:avLst/>
          </a:prstGeom>
          <a:noFill/>
        </p:spPr>
        <p:txBody>
          <a:bodyPr wrap="square" rtlCol="0">
            <a:spAutoFit/>
          </a:bodyPr>
          <a:lstStyle/>
          <a:p>
            <a:r>
              <a:rPr lang="en-CA" sz="1400" dirty="0" smtClean="0"/>
              <a:t>MLat (</a:t>
            </a:r>
            <a:r>
              <a:rPr lang="en-CA" sz="1400" dirty="0" err="1" smtClean="0"/>
              <a:t>deg</a:t>
            </a:r>
            <a:r>
              <a:rPr lang="en-CA" sz="1400" dirty="0" smtClean="0"/>
              <a:t>)</a:t>
            </a:r>
            <a:endParaRPr lang="en-CA" sz="1400" dirty="0"/>
          </a:p>
        </p:txBody>
      </p:sp>
      <p:sp>
        <p:nvSpPr>
          <p:cNvPr id="15" name="Rectangle 14"/>
          <p:cNvSpPr/>
          <p:nvPr/>
        </p:nvSpPr>
        <p:spPr>
          <a:xfrm>
            <a:off x="4768436" y="3213139"/>
            <a:ext cx="205667" cy="200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668948" y="3156256"/>
            <a:ext cx="456208" cy="2031325"/>
          </a:xfrm>
          <a:prstGeom prst="rect">
            <a:avLst/>
          </a:prstGeom>
          <a:noFill/>
        </p:spPr>
        <p:txBody>
          <a:bodyPr wrap="square" rtlCol="0">
            <a:spAutoFit/>
          </a:bodyPr>
          <a:lstStyle/>
          <a:p>
            <a:r>
              <a:rPr lang="en-CA" sz="1400" dirty="0" smtClean="0"/>
              <a:t>80</a:t>
            </a:r>
          </a:p>
          <a:p>
            <a:endParaRPr lang="en-CA" sz="1400" dirty="0"/>
          </a:p>
          <a:p>
            <a:endParaRPr lang="en-CA" sz="1400" dirty="0" smtClean="0"/>
          </a:p>
          <a:p>
            <a:endParaRPr lang="en-CA" sz="1400" dirty="0"/>
          </a:p>
          <a:p>
            <a:r>
              <a:rPr lang="en-CA" sz="1400" dirty="0" smtClean="0"/>
              <a:t>70</a:t>
            </a:r>
          </a:p>
          <a:p>
            <a:endParaRPr lang="en-CA" sz="1400" dirty="0"/>
          </a:p>
          <a:p>
            <a:endParaRPr lang="en-CA" sz="1400" dirty="0" smtClean="0"/>
          </a:p>
          <a:p>
            <a:endParaRPr lang="en-CA" sz="1400" dirty="0"/>
          </a:p>
          <a:p>
            <a:r>
              <a:rPr lang="en-CA" sz="1400" dirty="0" smtClean="0"/>
              <a:t>60</a:t>
            </a:r>
            <a:endParaRPr lang="en-CA" sz="1400" dirty="0"/>
          </a:p>
        </p:txBody>
      </p:sp>
      <p:sp>
        <p:nvSpPr>
          <p:cNvPr id="16" name="TextBox 15"/>
          <p:cNvSpPr txBox="1"/>
          <p:nvPr/>
        </p:nvSpPr>
        <p:spPr>
          <a:xfrm rot="16200000">
            <a:off x="-250222" y="2096928"/>
            <a:ext cx="1295311" cy="307777"/>
          </a:xfrm>
          <a:prstGeom prst="rect">
            <a:avLst/>
          </a:prstGeom>
          <a:noFill/>
        </p:spPr>
        <p:txBody>
          <a:bodyPr wrap="square" rtlCol="0">
            <a:spAutoFit/>
          </a:bodyPr>
          <a:lstStyle/>
          <a:p>
            <a:r>
              <a:rPr lang="en-CA" sz="1400" dirty="0" smtClean="0"/>
              <a:t>MLat (</a:t>
            </a:r>
            <a:r>
              <a:rPr lang="en-CA" sz="1400" dirty="0" err="1" smtClean="0"/>
              <a:t>deg</a:t>
            </a:r>
            <a:r>
              <a:rPr lang="en-CA" sz="1400" dirty="0" smtClean="0"/>
              <a:t>)</a:t>
            </a:r>
            <a:endParaRPr lang="en-CA" sz="1400" dirty="0"/>
          </a:p>
        </p:txBody>
      </p:sp>
      <p:sp>
        <p:nvSpPr>
          <p:cNvPr id="17" name="Rectangle 16"/>
          <p:cNvSpPr/>
          <p:nvPr/>
        </p:nvSpPr>
        <p:spPr>
          <a:xfrm>
            <a:off x="469042" y="1237267"/>
            <a:ext cx="205667" cy="200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387130" y="1151131"/>
            <a:ext cx="456208" cy="2031325"/>
          </a:xfrm>
          <a:prstGeom prst="rect">
            <a:avLst/>
          </a:prstGeom>
          <a:noFill/>
        </p:spPr>
        <p:txBody>
          <a:bodyPr wrap="square" rtlCol="0">
            <a:spAutoFit/>
          </a:bodyPr>
          <a:lstStyle/>
          <a:p>
            <a:r>
              <a:rPr lang="en-CA" sz="1400" dirty="0" smtClean="0"/>
              <a:t>80</a:t>
            </a:r>
          </a:p>
          <a:p>
            <a:endParaRPr lang="en-CA" sz="1400" dirty="0"/>
          </a:p>
          <a:p>
            <a:endParaRPr lang="en-CA" sz="1400" dirty="0" smtClean="0"/>
          </a:p>
          <a:p>
            <a:endParaRPr lang="en-CA" sz="1400" dirty="0"/>
          </a:p>
          <a:p>
            <a:r>
              <a:rPr lang="en-CA" sz="1400" dirty="0" smtClean="0"/>
              <a:t>70</a:t>
            </a:r>
          </a:p>
          <a:p>
            <a:endParaRPr lang="en-CA" sz="1400" dirty="0"/>
          </a:p>
          <a:p>
            <a:endParaRPr lang="en-CA" sz="1400" dirty="0" smtClean="0"/>
          </a:p>
          <a:p>
            <a:endParaRPr lang="en-CA" sz="1400" dirty="0" smtClean="0"/>
          </a:p>
          <a:p>
            <a:r>
              <a:rPr lang="en-CA" sz="1400" dirty="0" smtClean="0"/>
              <a:t>60</a:t>
            </a:r>
            <a:endParaRPr lang="en-CA" sz="1400" dirty="0"/>
          </a:p>
        </p:txBody>
      </p:sp>
      <p:sp>
        <p:nvSpPr>
          <p:cNvPr id="4" name="Rectangle 3"/>
          <p:cNvSpPr/>
          <p:nvPr/>
        </p:nvSpPr>
        <p:spPr>
          <a:xfrm>
            <a:off x="1533525" y="945726"/>
            <a:ext cx="1876425" cy="29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5756340" y="2942869"/>
            <a:ext cx="1876425" cy="29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1872981" y="929490"/>
            <a:ext cx="3508728" cy="307777"/>
          </a:xfrm>
          <a:prstGeom prst="rect">
            <a:avLst/>
          </a:prstGeom>
          <a:noFill/>
        </p:spPr>
        <p:txBody>
          <a:bodyPr wrap="square" rtlCol="0">
            <a:spAutoFit/>
          </a:bodyPr>
          <a:lstStyle/>
          <a:p>
            <a:r>
              <a:rPr lang="en-CA" sz="1400" dirty="0" smtClean="0"/>
              <a:t>Single Arcs</a:t>
            </a:r>
            <a:endParaRPr lang="en-CA" sz="1400" dirty="0"/>
          </a:p>
        </p:txBody>
      </p:sp>
      <p:sp>
        <p:nvSpPr>
          <p:cNvPr id="21" name="TextBox 20"/>
          <p:cNvSpPr txBox="1"/>
          <p:nvPr/>
        </p:nvSpPr>
        <p:spPr>
          <a:xfrm>
            <a:off x="6050004" y="2934750"/>
            <a:ext cx="3508728" cy="307777"/>
          </a:xfrm>
          <a:prstGeom prst="rect">
            <a:avLst/>
          </a:prstGeom>
          <a:noFill/>
        </p:spPr>
        <p:txBody>
          <a:bodyPr wrap="square" rtlCol="0">
            <a:spAutoFit/>
          </a:bodyPr>
          <a:lstStyle/>
          <a:p>
            <a:r>
              <a:rPr lang="en-CA" sz="1400" dirty="0" smtClean="0"/>
              <a:t>Multiple Arcs</a:t>
            </a:r>
            <a:endParaRPr lang="en-CA" sz="1400" dirty="0"/>
          </a:p>
        </p:txBody>
      </p:sp>
    </p:spTree>
    <p:extLst>
      <p:ext uri="{BB962C8B-B14F-4D97-AF65-F5344CB8AC3E}">
        <p14:creationId xmlns:p14="http://schemas.microsoft.com/office/powerpoint/2010/main" val="1875352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700" y="1996320"/>
            <a:ext cx="3487367" cy="341362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44" y="1996320"/>
            <a:ext cx="3487367" cy="3419524"/>
          </a:xfrm>
          <a:prstGeom prst="rect">
            <a:avLst/>
          </a:prstGeom>
        </p:spPr>
      </p:pic>
      <p:sp>
        <p:nvSpPr>
          <p:cNvPr id="12" name="Title 3"/>
          <p:cNvSpPr txBox="1">
            <a:spLocks/>
          </p:cNvSpPr>
          <p:nvPr/>
        </p:nvSpPr>
        <p:spPr bwMode="auto">
          <a:xfrm>
            <a:off x="322955" y="165091"/>
            <a:ext cx="8042112" cy="707886"/>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2000" kern="0" dirty="0" smtClean="0">
                <a:solidFill>
                  <a:schemeClr val="bg1">
                    <a:lumMod val="95000"/>
                  </a:schemeClr>
                </a:solidFill>
              </a:rPr>
              <a:t>Once we identified arcs we looked at their structure and behaviour</a:t>
            </a:r>
            <a:endParaRPr lang="en-CA" sz="2000" kern="0" dirty="0">
              <a:solidFill>
                <a:schemeClr val="bg1">
                  <a:lumMod val="95000"/>
                </a:schemeClr>
              </a:solidFill>
            </a:endParaRPr>
          </a:p>
        </p:txBody>
      </p:sp>
      <p:sp>
        <p:nvSpPr>
          <p:cNvPr id="7" name="Title 3"/>
          <p:cNvSpPr txBox="1">
            <a:spLocks/>
          </p:cNvSpPr>
          <p:nvPr/>
        </p:nvSpPr>
        <p:spPr bwMode="auto">
          <a:xfrm>
            <a:off x="322955" y="1055212"/>
            <a:ext cx="6351513"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CA" sz="1400" dirty="0" smtClean="0">
                <a:solidFill>
                  <a:schemeClr val="bg1"/>
                </a:solidFill>
              </a:rPr>
              <a:t>Specifically: we wanted to investigate how they align themselves with the magnetic field</a:t>
            </a:r>
            <a:endParaRPr lang="en-CA" sz="1400" kern="0" dirty="0">
              <a:solidFill>
                <a:schemeClr val="bg1"/>
              </a:solidFill>
            </a:endParaRPr>
          </a:p>
        </p:txBody>
      </p:sp>
    </p:spTree>
    <p:extLst>
      <p:ext uri="{BB962C8B-B14F-4D97-AF65-F5344CB8AC3E}">
        <p14:creationId xmlns:p14="http://schemas.microsoft.com/office/powerpoint/2010/main" val="37108330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12418</TotalTime>
  <Words>3359</Words>
  <Application>Microsoft Office PowerPoint</Application>
  <PresentationFormat>On-screen Show (16:10)</PresentationFormat>
  <Paragraphs>226</Paragraphs>
  <Slides>26</Slides>
  <Notes>19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Verdana</vt:lpstr>
      <vt:lpstr>Mesh</vt:lpstr>
      <vt:lpstr>A statistical survey of the 630.0 nm optical signature of periodic auroral arcs resulting from magnetospheric field line resonances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statistical survey of the 630.0 nm optical signature of periodic auroral arcs resulting from magnetospheric field line resonances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Cressman</dc:creator>
  <cp:lastModifiedBy>megan</cp:lastModifiedBy>
  <cp:revision>139</cp:revision>
  <dcterms:created xsi:type="dcterms:W3CDTF">2013-07-31T17:26:06Z</dcterms:created>
  <dcterms:modified xsi:type="dcterms:W3CDTF">2018-05-04T21:55:39Z</dcterms:modified>
</cp:coreProperties>
</file>